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350" r:id="rId2"/>
    <p:sldId id="351" r:id="rId3"/>
    <p:sldId id="352" r:id="rId4"/>
    <p:sldId id="338" r:id="rId5"/>
    <p:sldId id="367" r:id="rId6"/>
    <p:sldId id="354" r:id="rId7"/>
    <p:sldId id="368" r:id="rId8"/>
    <p:sldId id="468" r:id="rId9"/>
    <p:sldId id="353" r:id="rId10"/>
    <p:sldId id="322" r:id="rId11"/>
    <p:sldId id="357" r:id="rId12"/>
    <p:sldId id="369" r:id="rId13"/>
    <p:sldId id="356" r:id="rId14"/>
    <p:sldId id="326" r:id="rId15"/>
    <p:sldId id="324" r:id="rId16"/>
    <p:sldId id="336" r:id="rId17"/>
    <p:sldId id="360" r:id="rId18"/>
    <p:sldId id="318" r:id="rId19"/>
    <p:sldId id="330" r:id="rId20"/>
    <p:sldId id="327" r:id="rId21"/>
    <p:sldId id="370" r:id="rId22"/>
    <p:sldId id="371" r:id="rId23"/>
    <p:sldId id="355" r:id="rId24"/>
    <p:sldId id="332" r:id="rId25"/>
    <p:sldId id="374" r:id="rId26"/>
    <p:sldId id="344" r:id="rId27"/>
    <p:sldId id="316" r:id="rId28"/>
    <p:sldId id="333" r:id="rId29"/>
    <p:sldId id="376" r:id="rId30"/>
    <p:sldId id="362" r:id="rId31"/>
    <p:sldId id="334" r:id="rId32"/>
    <p:sldId id="377" r:id="rId33"/>
    <p:sldId id="345" r:id="rId34"/>
    <p:sldId id="384" r:id="rId35"/>
    <p:sldId id="314" r:id="rId36"/>
    <p:sldId id="378" r:id="rId37"/>
    <p:sldId id="273" r:id="rId38"/>
    <p:sldId id="274" r:id="rId39"/>
    <p:sldId id="275" r:id="rId40"/>
    <p:sldId id="276" r:id="rId41"/>
    <p:sldId id="383" r:id="rId42"/>
    <p:sldId id="348" r:id="rId43"/>
    <p:sldId id="317" r:id="rId44"/>
    <p:sldId id="379" r:id="rId45"/>
    <p:sldId id="382" r:id="rId46"/>
    <p:sldId id="380" r:id="rId47"/>
    <p:sldId id="365" r:id="rId48"/>
    <p:sldId id="375" r:id="rId49"/>
    <p:sldId id="361" r:id="rId50"/>
    <p:sldId id="385" r:id="rId51"/>
    <p:sldId id="386" r:id="rId52"/>
    <p:sldId id="387" r:id="rId53"/>
    <p:sldId id="388" r:id="rId5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資料中的科學" id="{AD525810-A6D0-47F0-A02C-B79D590D7E79}">
          <p14:sldIdLst>
            <p14:sldId id="350"/>
            <p14:sldId id="351"/>
            <p14:sldId id="352"/>
            <p14:sldId id="338"/>
            <p14:sldId id="367"/>
            <p14:sldId id="354"/>
            <p14:sldId id="368"/>
            <p14:sldId id="468"/>
          </p14:sldIdLst>
        </p14:section>
        <p14:section name="資料剖析" id="{5F4349D0-EDAD-4629-8CF5-07DB01624471}">
          <p14:sldIdLst>
            <p14:sldId id="353"/>
            <p14:sldId id="322"/>
            <p14:sldId id="357"/>
            <p14:sldId id="369"/>
            <p14:sldId id="356"/>
            <p14:sldId id="326"/>
            <p14:sldId id="324"/>
          </p14:sldIdLst>
        </p14:section>
        <p14:section name="機器學習大觀園" id="{29C59FE9-8CC4-4B0D-88CC-163F767B27D7}">
          <p14:sldIdLst>
            <p14:sldId id="336"/>
            <p14:sldId id="360"/>
            <p14:sldId id="318"/>
            <p14:sldId id="330"/>
            <p14:sldId id="327"/>
            <p14:sldId id="370"/>
            <p14:sldId id="371"/>
            <p14:sldId id="355"/>
            <p14:sldId id="332"/>
            <p14:sldId id="374"/>
            <p14:sldId id="344"/>
            <p14:sldId id="316"/>
            <p14:sldId id="333"/>
            <p14:sldId id="376"/>
            <p14:sldId id="362"/>
            <p14:sldId id="334"/>
            <p14:sldId id="377"/>
            <p14:sldId id="345"/>
            <p14:sldId id="384"/>
            <p14:sldId id="314"/>
            <p14:sldId id="378"/>
            <p14:sldId id="273"/>
            <p14:sldId id="274"/>
            <p14:sldId id="275"/>
            <p14:sldId id="276"/>
            <p14:sldId id="383"/>
            <p14:sldId id="348"/>
            <p14:sldId id="317"/>
            <p14:sldId id="379"/>
            <p14:sldId id="382"/>
            <p14:sldId id="380"/>
            <p14:sldId id="365"/>
            <p14:sldId id="375"/>
            <p14:sldId id="361"/>
            <p14:sldId id="385"/>
            <p14:sldId id="386"/>
            <p14:sldId id="387"/>
            <p14:sldId id="3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6FF"/>
    <a:srgbClr val="E4E4FF"/>
    <a:srgbClr val="E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5202" autoAdjust="0"/>
  </p:normalViewPr>
  <p:slideViewPr>
    <p:cSldViewPr snapToGrid="0">
      <p:cViewPr varScale="1">
        <p:scale>
          <a:sx n="60" d="100"/>
          <a:sy n="60" d="100"/>
        </p:scale>
        <p:origin x="968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Iris </a:t>
            </a:r>
            <a:r>
              <a:rPr lang="zh-TW" altLang="en-US" sz="2800" dirty="0"/>
              <a:t>資料關係圖</a:t>
            </a:r>
            <a:r>
              <a:rPr lang="en-US" altLang="zh-TW" sz="2800" dirty="0"/>
              <a:t>(</a:t>
            </a:r>
            <a:r>
              <a:rPr lang="en-US" sz="2800" dirty="0"/>
              <a:t>petal)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Setosa</c:v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工作表3!$C$2:$C$151</c:f>
              <c:numCache>
                <c:formatCode>General</c:formatCode>
                <c:ptCount val="1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  <c:pt idx="50">
                  <c:v>4.7</c:v>
                </c:pt>
                <c:pt idx="51">
                  <c:v>4.5</c:v>
                </c:pt>
                <c:pt idx="52">
                  <c:v>4.9000000000000004</c:v>
                </c:pt>
                <c:pt idx="53">
                  <c:v>4</c:v>
                </c:pt>
                <c:pt idx="54">
                  <c:v>4.5999999999999996</c:v>
                </c:pt>
                <c:pt idx="55">
                  <c:v>4.5</c:v>
                </c:pt>
                <c:pt idx="56">
                  <c:v>4.7</c:v>
                </c:pt>
                <c:pt idx="57">
                  <c:v>3.3</c:v>
                </c:pt>
                <c:pt idx="58">
                  <c:v>4.5999999999999996</c:v>
                </c:pt>
                <c:pt idx="59">
                  <c:v>3.9</c:v>
                </c:pt>
                <c:pt idx="60">
                  <c:v>3.5</c:v>
                </c:pt>
                <c:pt idx="61">
                  <c:v>4.2</c:v>
                </c:pt>
                <c:pt idx="62">
                  <c:v>4</c:v>
                </c:pt>
                <c:pt idx="63">
                  <c:v>4.7</c:v>
                </c:pt>
                <c:pt idx="64">
                  <c:v>3.6</c:v>
                </c:pt>
                <c:pt idx="65">
                  <c:v>4.4000000000000004</c:v>
                </c:pt>
                <c:pt idx="66">
                  <c:v>4.5</c:v>
                </c:pt>
                <c:pt idx="67">
                  <c:v>4.0999999999999996</c:v>
                </c:pt>
                <c:pt idx="68">
                  <c:v>4.5</c:v>
                </c:pt>
                <c:pt idx="69">
                  <c:v>3.9</c:v>
                </c:pt>
                <c:pt idx="70">
                  <c:v>4.8</c:v>
                </c:pt>
                <c:pt idx="71">
                  <c:v>4</c:v>
                </c:pt>
                <c:pt idx="72">
                  <c:v>4.9000000000000004</c:v>
                </c:pt>
                <c:pt idx="73">
                  <c:v>4.7</c:v>
                </c:pt>
                <c:pt idx="74">
                  <c:v>4.3</c:v>
                </c:pt>
                <c:pt idx="75">
                  <c:v>4.4000000000000004</c:v>
                </c:pt>
                <c:pt idx="76">
                  <c:v>4.8</c:v>
                </c:pt>
                <c:pt idx="77">
                  <c:v>5</c:v>
                </c:pt>
                <c:pt idx="78">
                  <c:v>4.5</c:v>
                </c:pt>
                <c:pt idx="79">
                  <c:v>3.5</c:v>
                </c:pt>
                <c:pt idx="80">
                  <c:v>3.8</c:v>
                </c:pt>
                <c:pt idx="81">
                  <c:v>3.7</c:v>
                </c:pt>
                <c:pt idx="82">
                  <c:v>3.9</c:v>
                </c:pt>
                <c:pt idx="83">
                  <c:v>5.0999999999999996</c:v>
                </c:pt>
                <c:pt idx="84">
                  <c:v>4.5</c:v>
                </c:pt>
                <c:pt idx="85">
                  <c:v>4.5</c:v>
                </c:pt>
                <c:pt idx="86">
                  <c:v>4.7</c:v>
                </c:pt>
                <c:pt idx="87">
                  <c:v>4.4000000000000004</c:v>
                </c:pt>
                <c:pt idx="88">
                  <c:v>4.0999999999999996</c:v>
                </c:pt>
                <c:pt idx="89">
                  <c:v>4</c:v>
                </c:pt>
                <c:pt idx="90">
                  <c:v>4.4000000000000004</c:v>
                </c:pt>
                <c:pt idx="91">
                  <c:v>4.5999999999999996</c:v>
                </c:pt>
                <c:pt idx="92">
                  <c:v>4</c:v>
                </c:pt>
                <c:pt idx="93">
                  <c:v>3.3</c:v>
                </c:pt>
                <c:pt idx="94">
                  <c:v>4.2</c:v>
                </c:pt>
                <c:pt idx="95">
                  <c:v>4.2</c:v>
                </c:pt>
                <c:pt idx="96">
                  <c:v>4.2</c:v>
                </c:pt>
                <c:pt idx="97">
                  <c:v>4.3</c:v>
                </c:pt>
                <c:pt idx="98">
                  <c:v>3</c:v>
                </c:pt>
                <c:pt idx="99">
                  <c:v>4.0999999999999996</c:v>
                </c:pt>
                <c:pt idx="100">
                  <c:v>6</c:v>
                </c:pt>
                <c:pt idx="101">
                  <c:v>5.0999999999999996</c:v>
                </c:pt>
                <c:pt idx="102">
                  <c:v>5.9</c:v>
                </c:pt>
                <c:pt idx="103">
                  <c:v>5.6</c:v>
                </c:pt>
                <c:pt idx="104">
                  <c:v>5.8</c:v>
                </c:pt>
                <c:pt idx="105">
                  <c:v>6.6</c:v>
                </c:pt>
                <c:pt idx="106">
                  <c:v>4.5</c:v>
                </c:pt>
                <c:pt idx="107">
                  <c:v>6.3</c:v>
                </c:pt>
                <c:pt idx="108">
                  <c:v>5.8</c:v>
                </c:pt>
                <c:pt idx="109">
                  <c:v>6.1</c:v>
                </c:pt>
                <c:pt idx="110">
                  <c:v>5.0999999999999996</c:v>
                </c:pt>
                <c:pt idx="111">
                  <c:v>5.3</c:v>
                </c:pt>
                <c:pt idx="112">
                  <c:v>5.5</c:v>
                </c:pt>
                <c:pt idx="113">
                  <c:v>5</c:v>
                </c:pt>
                <c:pt idx="114">
                  <c:v>5.0999999999999996</c:v>
                </c:pt>
                <c:pt idx="115">
                  <c:v>5.3</c:v>
                </c:pt>
                <c:pt idx="116">
                  <c:v>5.5</c:v>
                </c:pt>
                <c:pt idx="117">
                  <c:v>6.7</c:v>
                </c:pt>
                <c:pt idx="118">
                  <c:v>6.9</c:v>
                </c:pt>
                <c:pt idx="119">
                  <c:v>5</c:v>
                </c:pt>
                <c:pt idx="120">
                  <c:v>5.7</c:v>
                </c:pt>
                <c:pt idx="121">
                  <c:v>4.9000000000000004</c:v>
                </c:pt>
                <c:pt idx="122">
                  <c:v>6.7</c:v>
                </c:pt>
                <c:pt idx="123">
                  <c:v>4.9000000000000004</c:v>
                </c:pt>
                <c:pt idx="124">
                  <c:v>5.7</c:v>
                </c:pt>
                <c:pt idx="125">
                  <c:v>6</c:v>
                </c:pt>
                <c:pt idx="126">
                  <c:v>4.8</c:v>
                </c:pt>
                <c:pt idx="127">
                  <c:v>4.9000000000000004</c:v>
                </c:pt>
                <c:pt idx="128">
                  <c:v>5.6</c:v>
                </c:pt>
                <c:pt idx="129">
                  <c:v>5.8</c:v>
                </c:pt>
                <c:pt idx="130">
                  <c:v>6.1</c:v>
                </c:pt>
                <c:pt idx="131">
                  <c:v>6.4</c:v>
                </c:pt>
                <c:pt idx="132">
                  <c:v>5.6</c:v>
                </c:pt>
                <c:pt idx="133">
                  <c:v>5.0999999999999996</c:v>
                </c:pt>
                <c:pt idx="134">
                  <c:v>5.6</c:v>
                </c:pt>
                <c:pt idx="135">
                  <c:v>6.1</c:v>
                </c:pt>
                <c:pt idx="136">
                  <c:v>5.6</c:v>
                </c:pt>
                <c:pt idx="137">
                  <c:v>5.5</c:v>
                </c:pt>
                <c:pt idx="138">
                  <c:v>4.8</c:v>
                </c:pt>
                <c:pt idx="139">
                  <c:v>5.4</c:v>
                </c:pt>
                <c:pt idx="140">
                  <c:v>5.6</c:v>
                </c:pt>
                <c:pt idx="141">
                  <c:v>5.0999999999999996</c:v>
                </c:pt>
                <c:pt idx="142">
                  <c:v>5.0999999999999996</c:v>
                </c:pt>
                <c:pt idx="143">
                  <c:v>5.9</c:v>
                </c:pt>
                <c:pt idx="144">
                  <c:v>5.7</c:v>
                </c:pt>
                <c:pt idx="145">
                  <c:v>5.2</c:v>
                </c:pt>
                <c:pt idx="146">
                  <c:v>5</c:v>
                </c:pt>
                <c:pt idx="147">
                  <c:v>5.2</c:v>
                </c:pt>
                <c:pt idx="148">
                  <c:v>5.4</c:v>
                </c:pt>
                <c:pt idx="149">
                  <c:v>5.0999999999999996</c:v>
                </c:pt>
              </c:numCache>
            </c:numRef>
          </c:xVal>
          <c:yVal>
            <c:numRef>
              <c:f>工作表3!$D$2:$D$151</c:f>
              <c:numCache>
                <c:formatCode>General</c:formatCode>
                <c:ptCount val="1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  <c:pt idx="50">
                  <c:v>1.4</c:v>
                </c:pt>
                <c:pt idx="51">
                  <c:v>1.5</c:v>
                </c:pt>
                <c:pt idx="52">
                  <c:v>1.5</c:v>
                </c:pt>
                <c:pt idx="53">
                  <c:v>1.3</c:v>
                </c:pt>
                <c:pt idx="54">
                  <c:v>1.5</c:v>
                </c:pt>
                <c:pt idx="55">
                  <c:v>1.3</c:v>
                </c:pt>
                <c:pt idx="56">
                  <c:v>1.6</c:v>
                </c:pt>
                <c:pt idx="57">
                  <c:v>1</c:v>
                </c:pt>
                <c:pt idx="58">
                  <c:v>1.3</c:v>
                </c:pt>
                <c:pt idx="59">
                  <c:v>1.4</c:v>
                </c:pt>
                <c:pt idx="60">
                  <c:v>1</c:v>
                </c:pt>
                <c:pt idx="61">
                  <c:v>1.5</c:v>
                </c:pt>
                <c:pt idx="62">
                  <c:v>1</c:v>
                </c:pt>
                <c:pt idx="63">
                  <c:v>1.4</c:v>
                </c:pt>
                <c:pt idx="64">
                  <c:v>1.3</c:v>
                </c:pt>
                <c:pt idx="65">
                  <c:v>1.4</c:v>
                </c:pt>
                <c:pt idx="66">
                  <c:v>1.5</c:v>
                </c:pt>
                <c:pt idx="67">
                  <c:v>1</c:v>
                </c:pt>
                <c:pt idx="68">
                  <c:v>1.5</c:v>
                </c:pt>
                <c:pt idx="69">
                  <c:v>1.1000000000000001</c:v>
                </c:pt>
                <c:pt idx="70">
                  <c:v>1.8</c:v>
                </c:pt>
                <c:pt idx="71">
                  <c:v>1.3</c:v>
                </c:pt>
                <c:pt idx="72">
                  <c:v>1.5</c:v>
                </c:pt>
                <c:pt idx="73">
                  <c:v>1.2</c:v>
                </c:pt>
                <c:pt idx="74">
                  <c:v>1.3</c:v>
                </c:pt>
                <c:pt idx="75">
                  <c:v>1.4</c:v>
                </c:pt>
                <c:pt idx="76">
                  <c:v>1.4</c:v>
                </c:pt>
                <c:pt idx="77">
                  <c:v>1.7</c:v>
                </c:pt>
                <c:pt idx="78">
                  <c:v>1.5</c:v>
                </c:pt>
                <c:pt idx="79">
                  <c:v>1</c:v>
                </c:pt>
                <c:pt idx="80">
                  <c:v>1.1000000000000001</c:v>
                </c:pt>
                <c:pt idx="81">
                  <c:v>1</c:v>
                </c:pt>
                <c:pt idx="82">
                  <c:v>1.2</c:v>
                </c:pt>
                <c:pt idx="83">
                  <c:v>1.6</c:v>
                </c:pt>
                <c:pt idx="84">
                  <c:v>1.5</c:v>
                </c:pt>
                <c:pt idx="85">
                  <c:v>1.6</c:v>
                </c:pt>
                <c:pt idx="86">
                  <c:v>1.5</c:v>
                </c:pt>
                <c:pt idx="87">
                  <c:v>1.3</c:v>
                </c:pt>
                <c:pt idx="88">
                  <c:v>1.3</c:v>
                </c:pt>
                <c:pt idx="89">
                  <c:v>1.3</c:v>
                </c:pt>
                <c:pt idx="90">
                  <c:v>1.2</c:v>
                </c:pt>
                <c:pt idx="91">
                  <c:v>1.4</c:v>
                </c:pt>
                <c:pt idx="92">
                  <c:v>1.2</c:v>
                </c:pt>
                <c:pt idx="93">
                  <c:v>1</c:v>
                </c:pt>
                <c:pt idx="94">
                  <c:v>1.3</c:v>
                </c:pt>
                <c:pt idx="95">
                  <c:v>1.2</c:v>
                </c:pt>
                <c:pt idx="96">
                  <c:v>1.3</c:v>
                </c:pt>
                <c:pt idx="97">
                  <c:v>1.3</c:v>
                </c:pt>
                <c:pt idx="98">
                  <c:v>1.1000000000000001</c:v>
                </c:pt>
                <c:pt idx="99">
                  <c:v>1.3</c:v>
                </c:pt>
                <c:pt idx="100">
                  <c:v>2.5</c:v>
                </c:pt>
                <c:pt idx="101">
                  <c:v>1.9</c:v>
                </c:pt>
                <c:pt idx="102">
                  <c:v>2.1</c:v>
                </c:pt>
                <c:pt idx="103">
                  <c:v>1.8</c:v>
                </c:pt>
                <c:pt idx="104">
                  <c:v>2.2000000000000002</c:v>
                </c:pt>
                <c:pt idx="105">
                  <c:v>2.1</c:v>
                </c:pt>
                <c:pt idx="106">
                  <c:v>1.7</c:v>
                </c:pt>
                <c:pt idx="107">
                  <c:v>1.8</c:v>
                </c:pt>
                <c:pt idx="108">
                  <c:v>1.8</c:v>
                </c:pt>
                <c:pt idx="109">
                  <c:v>2.5</c:v>
                </c:pt>
                <c:pt idx="110">
                  <c:v>2</c:v>
                </c:pt>
                <c:pt idx="111">
                  <c:v>1.9</c:v>
                </c:pt>
                <c:pt idx="112">
                  <c:v>2.1</c:v>
                </c:pt>
                <c:pt idx="113">
                  <c:v>2</c:v>
                </c:pt>
                <c:pt idx="114">
                  <c:v>2.4</c:v>
                </c:pt>
                <c:pt idx="115">
                  <c:v>2.2999999999999998</c:v>
                </c:pt>
                <c:pt idx="116">
                  <c:v>1.8</c:v>
                </c:pt>
                <c:pt idx="117">
                  <c:v>2.2000000000000002</c:v>
                </c:pt>
                <c:pt idx="118">
                  <c:v>2.2999999999999998</c:v>
                </c:pt>
                <c:pt idx="119">
                  <c:v>1.5</c:v>
                </c:pt>
                <c:pt idx="120">
                  <c:v>2.2999999999999998</c:v>
                </c:pt>
                <c:pt idx="121">
                  <c:v>2</c:v>
                </c:pt>
                <c:pt idx="122">
                  <c:v>2</c:v>
                </c:pt>
                <c:pt idx="123">
                  <c:v>1.8</c:v>
                </c:pt>
                <c:pt idx="124">
                  <c:v>2.1</c:v>
                </c:pt>
                <c:pt idx="125">
                  <c:v>1.8</c:v>
                </c:pt>
                <c:pt idx="126">
                  <c:v>1.8</c:v>
                </c:pt>
                <c:pt idx="127">
                  <c:v>1.8</c:v>
                </c:pt>
                <c:pt idx="128">
                  <c:v>2.1</c:v>
                </c:pt>
                <c:pt idx="129">
                  <c:v>1.6</c:v>
                </c:pt>
                <c:pt idx="130">
                  <c:v>1.9</c:v>
                </c:pt>
                <c:pt idx="131">
                  <c:v>2</c:v>
                </c:pt>
                <c:pt idx="132">
                  <c:v>2.2000000000000002</c:v>
                </c:pt>
                <c:pt idx="133">
                  <c:v>1.5</c:v>
                </c:pt>
                <c:pt idx="134">
                  <c:v>1.4</c:v>
                </c:pt>
                <c:pt idx="135">
                  <c:v>2.2999999999999998</c:v>
                </c:pt>
                <c:pt idx="136">
                  <c:v>2.4</c:v>
                </c:pt>
                <c:pt idx="137">
                  <c:v>1.8</c:v>
                </c:pt>
                <c:pt idx="138">
                  <c:v>1.8</c:v>
                </c:pt>
                <c:pt idx="139">
                  <c:v>2.1</c:v>
                </c:pt>
                <c:pt idx="140">
                  <c:v>2.4</c:v>
                </c:pt>
                <c:pt idx="141">
                  <c:v>2.2999999999999998</c:v>
                </c:pt>
                <c:pt idx="142">
                  <c:v>1.9</c:v>
                </c:pt>
                <c:pt idx="143">
                  <c:v>2.2999999999999998</c:v>
                </c:pt>
                <c:pt idx="144">
                  <c:v>2.5</c:v>
                </c:pt>
                <c:pt idx="145">
                  <c:v>2.2999999999999998</c:v>
                </c:pt>
                <c:pt idx="146">
                  <c:v>1.9</c:v>
                </c:pt>
                <c:pt idx="147">
                  <c:v>2</c:v>
                </c:pt>
                <c:pt idx="148">
                  <c:v>2.2999999999999998</c:v>
                </c:pt>
                <c:pt idx="1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F9B-4552-BF9E-72A0780DFBF3}"/>
            </c:ext>
          </c:extLst>
        </c:ser>
        <c:ser>
          <c:idx val="1"/>
          <c:order val="1"/>
          <c:tx>
            <c:strRef>
              <c:f>工作表3!$E$58</c:f>
              <c:strCache>
                <c:ptCount val="1"/>
                <c:pt idx="0">
                  <c:v>versicolor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工作表3!$C$52:$C$101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工作表3!$D$52:$D$101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F9B-4552-BF9E-72A0780DFBF3}"/>
            </c:ext>
          </c:extLst>
        </c:ser>
        <c:ser>
          <c:idx val="2"/>
          <c:order val="2"/>
          <c:tx>
            <c:strRef>
              <c:f>工作表3!$E$110</c:f>
              <c:strCache>
                <c:ptCount val="1"/>
                <c:pt idx="0">
                  <c:v>virginica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rnd">
                <a:solidFill>
                  <a:schemeClr val="accent3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工作表3!$C$102:$C$151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工作表3!$D$102:$D$151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F9B-4552-BF9E-72A0780DF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8836815"/>
        <c:axId val="1386825407"/>
      </c:scatterChart>
      <c:valAx>
        <c:axId val="16488368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400" dirty="0"/>
                  <a:t>長</a:t>
                </a:r>
                <a:endParaRPr lang="zh-TW" sz="2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86825407"/>
        <c:crosses val="autoZero"/>
        <c:crossBetween val="midCat"/>
      </c:valAx>
      <c:valAx>
        <c:axId val="1386825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400" dirty="0"/>
                  <a:t>寬</a:t>
                </a:r>
                <a:endParaRPr lang="zh-TW" sz="2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64883681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DT</a:t>
            </a:r>
            <a:r>
              <a:rPr lang="zh-TW"/>
              <a:t> </a:t>
            </a:r>
            <a:r>
              <a:rPr lang="en-US"/>
              <a:t>vs KNN </a:t>
            </a:r>
            <a:r>
              <a:rPr lang="zh-TW"/>
              <a:t>示意圖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DT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工作表1!$A$2:$A$11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工作表1!$B$2:$B$11</c:f>
              <c:numCache>
                <c:formatCode>General</c:formatCode>
                <c:ptCount val="10"/>
                <c:pt idx="0">
                  <c:v>65</c:v>
                </c:pt>
                <c:pt idx="1">
                  <c:v>70</c:v>
                </c:pt>
                <c:pt idx="2">
                  <c:v>75</c:v>
                </c:pt>
                <c:pt idx="3">
                  <c:v>80</c:v>
                </c:pt>
                <c:pt idx="4">
                  <c:v>66</c:v>
                </c:pt>
                <c:pt idx="5">
                  <c:v>75</c:v>
                </c:pt>
                <c:pt idx="6">
                  <c:v>82</c:v>
                </c:pt>
                <c:pt idx="7">
                  <c:v>85</c:v>
                </c:pt>
                <c:pt idx="8">
                  <c:v>81</c:v>
                </c:pt>
                <c:pt idx="9">
                  <c:v>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E4-4118-B9FF-CE30C0341B1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KNN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工作表1!$A$2:$A$11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工作表1!$C$2:$C$11</c:f>
              <c:numCache>
                <c:formatCode>General</c:formatCode>
                <c:ptCount val="10"/>
                <c:pt idx="0">
                  <c:v>75</c:v>
                </c:pt>
                <c:pt idx="1">
                  <c:v>80</c:v>
                </c:pt>
                <c:pt idx="2">
                  <c:v>88</c:v>
                </c:pt>
                <c:pt idx="3">
                  <c:v>82</c:v>
                </c:pt>
                <c:pt idx="4">
                  <c:v>90</c:v>
                </c:pt>
                <c:pt idx="5">
                  <c:v>83</c:v>
                </c:pt>
                <c:pt idx="6">
                  <c:v>81</c:v>
                </c:pt>
                <c:pt idx="7">
                  <c:v>80</c:v>
                </c:pt>
                <c:pt idx="8">
                  <c:v>79</c:v>
                </c:pt>
                <c:pt idx="9">
                  <c:v>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0E4-4118-B9FF-CE30C0341B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2072384"/>
        <c:axId val="237923680"/>
      </c:lineChart>
      <c:catAx>
        <c:axId val="24207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37923680"/>
        <c:crosses val="autoZero"/>
        <c:auto val="1"/>
        <c:lblAlgn val="ctr"/>
        <c:lblOffset val="100"/>
        <c:noMultiLvlLbl val="0"/>
      </c:catAx>
      <c:valAx>
        <c:axId val="237923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42072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1348D-04A4-4EDD-8A1A-026371C58B78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CC58E-5255-45CA-A980-C6CFB742DE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32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http://franklinwillemen.com/machine-learning.html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33E92B-0797-4165-AE36-E29F336ACF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4864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http://franklinwillemen.com/machine-learning.html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33E92B-0797-4165-AE36-E29F336ACF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133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http://franklinwillemen.com/machine-learning.html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33E92B-0797-4165-AE36-E29F336ACF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6876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CC58E-5255-45CA-A980-C6CFB742DE17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281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alphaModFix amt="80000"/>
            <a:lum/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9349" y="2420888"/>
            <a:ext cx="6807200" cy="1066800"/>
          </a:xfrm>
        </p:spPr>
        <p:txBody>
          <a:bodyPr>
            <a:normAutofit/>
          </a:bodyPr>
          <a:lstStyle>
            <a:lvl1pPr algn="ctr">
              <a:defRPr sz="5867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dirty="0"/>
              <a:t>Your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349" y="4223039"/>
            <a:ext cx="6604000" cy="9144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887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8" y="273060"/>
            <a:ext cx="6815668" cy="5853113"/>
          </a:xfrm>
        </p:spPr>
        <p:txBody>
          <a:bodyPr/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4"/>
            <a:ext cx="4011084" cy="4691063"/>
          </a:xfrm>
        </p:spPr>
        <p:txBody>
          <a:bodyPr/>
          <a:lstStyle>
            <a:lvl1pPr marL="0" indent="0">
              <a:buNone/>
              <a:defRPr sz="140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65" indent="0">
              <a:buNone/>
              <a:defRPr sz="1200"/>
            </a:lvl2pPr>
            <a:lvl3pPr marL="914332" indent="0">
              <a:buNone/>
              <a:defRPr sz="1001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28" indent="0">
              <a:buNone/>
              <a:defRPr sz="900"/>
            </a:lvl6pPr>
            <a:lvl7pPr marL="2742995" indent="0">
              <a:buNone/>
              <a:defRPr sz="900"/>
            </a:lvl7pPr>
            <a:lvl8pPr marL="3200160" indent="0">
              <a:buNone/>
              <a:defRPr sz="900"/>
            </a:lvl8pPr>
            <a:lvl9pPr marL="3657325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581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5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28" indent="0">
              <a:buNone/>
              <a:defRPr sz="2000"/>
            </a:lvl6pPr>
            <a:lvl7pPr marL="2742995" indent="0">
              <a:buNone/>
              <a:defRPr sz="2000"/>
            </a:lvl7pPr>
            <a:lvl8pPr marL="3200160" indent="0">
              <a:buNone/>
              <a:defRPr sz="2000"/>
            </a:lvl8pPr>
            <a:lvl9pPr marL="3657325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6"/>
            <a:ext cx="7315200" cy="804863"/>
          </a:xfrm>
        </p:spPr>
        <p:txBody>
          <a:bodyPr/>
          <a:lstStyle>
            <a:lvl1pPr marL="0" indent="0">
              <a:buNone/>
              <a:defRPr sz="140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65" indent="0">
              <a:buNone/>
              <a:defRPr sz="1200"/>
            </a:lvl2pPr>
            <a:lvl3pPr marL="914332" indent="0">
              <a:buNone/>
              <a:defRPr sz="1001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28" indent="0">
              <a:buNone/>
              <a:defRPr sz="900"/>
            </a:lvl6pPr>
            <a:lvl7pPr marL="2742995" indent="0">
              <a:buNone/>
              <a:defRPr sz="900"/>
            </a:lvl7pPr>
            <a:lvl8pPr marL="3200160" indent="0">
              <a:buNone/>
              <a:defRPr sz="900"/>
            </a:lvl8pPr>
            <a:lvl9pPr marL="3657325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1648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4226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618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>
            <a:alphaModFix amt="80000"/>
            <a:lum/>
          </a:blip>
          <a:srcRect/>
          <a:stretch>
            <a:fillRect r="-5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8131"/>
            <a:ext cx="10972800" cy="1143000"/>
          </a:xfrm>
        </p:spPr>
        <p:txBody>
          <a:bodyPr>
            <a:noAutofit/>
          </a:bodyPr>
          <a:lstStyle>
            <a:lvl1pPr algn="l">
              <a:defRPr sz="5867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0" y="1443836"/>
            <a:ext cx="10972800" cy="4525963"/>
          </a:xfrm>
        </p:spPr>
        <p:txBody>
          <a:bodyPr>
            <a:normAutofit/>
          </a:bodyPr>
          <a:lstStyle>
            <a:lvl1pPr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3733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6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6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711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4992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A1C2F9B-FC0F-4058-8612-80E6FE90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1347360-5FD5-4784-9691-AE6EF86B6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A08BB2-B121-4492-91BB-7D0CD772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82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44639"/>
            <a:ext cx="10363200" cy="1362075"/>
          </a:xfrm>
        </p:spPr>
        <p:txBody>
          <a:bodyPr anchor="t"/>
          <a:lstStyle>
            <a:lvl1pPr algn="l">
              <a:defRPr sz="5867" b="1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165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5828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2995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325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80309" y="6173788"/>
            <a:ext cx="2844800" cy="365125"/>
          </a:xfrm>
        </p:spPr>
        <p:txBody>
          <a:bodyPr/>
          <a:lstStyle/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7348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8131"/>
            <a:ext cx="109728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0" y="1443836"/>
            <a:ext cx="10972800" cy="4525963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809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200" y="1295400"/>
            <a:ext cx="8947712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1200" y="2464607"/>
            <a:ext cx="8947712" cy="4275740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6745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44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8131"/>
            <a:ext cx="109728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4" y="1443835"/>
            <a:ext cx="5386917" cy="63976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65" indent="0">
              <a:buNone/>
              <a:defRPr sz="2000" b="1"/>
            </a:lvl2pPr>
            <a:lvl3pPr marL="914332" indent="0">
              <a:buNone/>
              <a:defRPr sz="1801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8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5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4" y="2073702"/>
            <a:ext cx="5386917" cy="3798583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443835"/>
            <a:ext cx="5389033" cy="63976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65" indent="0">
              <a:buNone/>
              <a:defRPr sz="2000" b="1"/>
            </a:lvl2pPr>
            <a:lvl3pPr marL="914332" indent="0">
              <a:buNone/>
              <a:defRPr sz="1801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8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5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073702"/>
            <a:ext cx="5389033" cy="3798583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86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90000"/>
            <a:lum/>
          </a:blip>
          <a:srcRect/>
          <a:stretch>
            <a:fillRect r="-5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67611" y="6368956"/>
            <a:ext cx="2844800" cy="36512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982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xStyles>
    <p:titleStyle>
      <a:lvl1pPr algn="ctr" defTabSz="914332" rtl="0" eaLnBrk="1" latinLnBrk="0" hangingPunct="1">
        <a:spcBef>
          <a:spcPct val="0"/>
        </a:spcBef>
        <a:buNone/>
        <a:defRPr sz="5867" b="1" kern="1200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微軟正黑體" panose="020B0604030504040204" pitchFamily="34" charset="-120"/>
          <a:cs typeface="Microsoft New Tai Lue" pitchFamily="34" charset="0"/>
        </a:defRPr>
      </a:lvl1pPr>
    </p:titleStyle>
    <p:bodyStyle>
      <a:lvl1pPr marL="342874" indent="-342874" algn="l" defTabSz="914332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>
              <a:lumMod val="75000"/>
              <a:lumOff val="25000"/>
            </a:schemeClr>
          </a:solidFill>
          <a:latin typeface="Microsoft New Tai Lue" pitchFamily="34" charset="0"/>
          <a:ea typeface="+mn-ea"/>
          <a:cs typeface="Microsoft New Tai Lue" pitchFamily="34" charset="0"/>
        </a:defRPr>
      </a:lvl1pPr>
      <a:lvl2pPr marL="742895" indent="-285730" algn="l" defTabSz="914332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>
              <a:lumMod val="75000"/>
              <a:lumOff val="25000"/>
            </a:schemeClr>
          </a:solidFill>
          <a:latin typeface="Microsoft New Tai Lue" pitchFamily="34" charset="0"/>
          <a:ea typeface="+mn-ea"/>
          <a:cs typeface="Microsoft New Tai Lue" pitchFamily="34" charset="0"/>
        </a:defRPr>
      </a:lvl2pPr>
      <a:lvl3pPr marL="1142915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>
              <a:lumMod val="75000"/>
              <a:lumOff val="25000"/>
            </a:schemeClr>
          </a:solidFill>
          <a:latin typeface="Microsoft New Tai Lue" pitchFamily="34" charset="0"/>
          <a:ea typeface="+mn-ea"/>
          <a:cs typeface="Microsoft New Tai Lue" pitchFamily="34" charset="0"/>
        </a:defRPr>
      </a:lvl3pPr>
      <a:lvl4pPr marL="1600081" indent="-228584" algn="l" defTabSz="91433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Microsoft New Tai Lue" pitchFamily="34" charset="0"/>
          <a:ea typeface="+mn-ea"/>
          <a:cs typeface="Microsoft New Tai Lue" pitchFamily="34" charset="0"/>
        </a:defRPr>
      </a:lvl4pPr>
      <a:lvl5pPr marL="2057246" indent="-228584" algn="l" defTabSz="91433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>
              <a:lumMod val="75000"/>
              <a:lumOff val="25000"/>
            </a:schemeClr>
          </a:solidFill>
          <a:latin typeface="Microsoft New Tai Lue" pitchFamily="34" charset="0"/>
          <a:ea typeface="+mn-ea"/>
          <a:cs typeface="Microsoft New Tai Lue" pitchFamily="34" charset="0"/>
        </a:defRPr>
      </a:lvl5pPr>
      <a:lvl6pPr marL="2514413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1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5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5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datasets.load_iris.html#sklearn.datasets.load_iri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hegoodpython.com/iris-dataset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hyperlink" Target="http://www.lac.inpe.br/~rafael.santos/Docs/CAP394/WholeStory-Iris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nnalyzin.wordpress.com/2016/07/27/decision-trees-tutorial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medium.com/jameslearningnote/%E8%B3%87%E6%96%99%E5%88%86%E6%9E%90-%E6%A9%9F%E5%99%A8%E5%AD%B8%E7%BF%92-%E7%AC%AC3-5%E8%AC%9B-%E6%B1%BA%E7%AD%96%E6%A8%B9-decision-tree-%E4%BB%A5%E5%8F%8A%E9%9A%A8%E6%A9%9F%E6%A3%AE%E6%9E%97-random-forest-%E4%BB%8B%E7%B4%B9-7079b0ddfbda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mlgame-web.westus.cloudapp.azure.com/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LQQADddITw?t=385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Example-on-KNN-classifier_fig1_331424423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matplotlib.org/api/_as_gen/matplotlib.pyplot.plot.html" TargetMode="Externa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medium.com/marketingdatascience/%E5%BF%AB%E9%80%9F%E5%8F%8D%E6%87%89%E6%A9%9F%E5%88%B6-%E9%A1%9E%E7%A5%9E%E7%B6%93%E7%B6%B2%E8%B7%AF-a3bbdee4a6f6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missinglink.ai/guides/neural-network-concepts/7-types-neural-network-activation-functions-right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lko7dR0TQ1-3CvSr3hQgTg?view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scikit-learn.org/stable/modules/generated/sklearn.datasets.load_iris.html#sklearn.datasets.load_iri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pixabay.com/en/iris-flower-purple-mauve-blossom-928945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579EAD7-6F87-4DCA-BC13-CC5FB92BB1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專案導向機器學習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F1029271-3B6D-4C7B-972A-1BCCF03320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8754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4BBC51-774A-48E3-B386-A31F8DDC3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zh-TW" altLang="en-US" dirty="0"/>
              <a:t>資料閱讀：</a:t>
            </a:r>
            <a:r>
              <a:rPr lang="en-US" altLang="zh-TW" dirty="0"/>
              <a:t>Iris (</a:t>
            </a:r>
            <a:r>
              <a:rPr lang="zh-TW" altLang="en-US" dirty="0"/>
              <a:t>鳶尾花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A52CE1-C73F-4F9E-BA28-524DD83CA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86" y="1741663"/>
            <a:ext cx="6181014" cy="273990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C60D7E3-737E-431C-88C9-23FABB8C9F18}"/>
              </a:ext>
            </a:extLst>
          </p:cNvPr>
          <p:cNvSpPr/>
          <p:nvPr/>
        </p:nvSpPr>
        <p:spPr>
          <a:xfrm>
            <a:off x="0" y="6053924"/>
            <a:ext cx="9144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https://scikit-learn.org/stable/modules/generated/sklearn.datasets.load_iris.html#sklearn.datasets.load_iris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74A56E-4A9A-491E-8F52-2C8736301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741663"/>
            <a:ext cx="5356053" cy="3636582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A7842E87-AC44-4B84-9772-12585AA4A728}"/>
              </a:ext>
            </a:extLst>
          </p:cNvPr>
          <p:cNvGrpSpPr/>
          <p:nvPr/>
        </p:nvGrpSpPr>
        <p:grpSpPr>
          <a:xfrm>
            <a:off x="3518649" y="1956619"/>
            <a:ext cx="758383" cy="1897630"/>
            <a:chOff x="3518649" y="1956619"/>
            <a:chExt cx="758383" cy="1897630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EAD6CFC2-2B14-4256-ADF7-399465C43E97}"/>
                </a:ext>
              </a:extLst>
            </p:cNvPr>
            <p:cNvSpPr/>
            <p:nvPr/>
          </p:nvSpPr>
          <p:spPr>
            <a:xfrm>
              <a:off x="3518650" y="1956619"/>
              <a:ext cx="424085" cy="47194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E4AC7E0C-1E02-4407-8805-FBECE8D7C3CC}"/>
                </a:ext>
              </a:extLst>
            </p:cNvPr>
            <p:cNvSpPr/>
            <p:nvPr/>
          </p:nvSpPr>
          <p:spPr>
            <a:xfrm>
              <a:off x="3518650" y="2428568"/>
              <a:ext cx="601066" cy="47194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6EB98724-84B2-45C7-9713-41272E65ADD3}"/>
                </a:ext>
              </a:extLst>
            </p:cNvPr>
            <p:cNvSpPr/>
            <p:nvPr/>
          </p:nvSpPr>
          <p:spPr>
            <a:xfrm>
              <a:off x="3532100" y="2905434"/>
              <a:ext cx="744932" cy="47194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F7372124-6CD3-4EB8-9809-3E4B9A48B0C5}"/>
                </a:ext>
              </a:extLst>
            </p:cNvPr>
            <p:cNvSpPr/>
            <p:nvPr/>
          </p:nvSpPr>
          <p:spPr>
            <a:xfrm>
              <a:off x="3518649" y="3382300"/>
              <a:ext cx="424085" cy="47194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3B10089-2342-496C-AA54-743EC6DD0797}"/>
              </a:ext>
            </a:extLst>
          </p:cNvPr>
          <p:cNvGrpSpPr/>
          <p:nvPr/>
        </p:nvGrpSpPr>
        <p:grpSpPr>
          <a:xfrm>
            <a:off x="4610204" y="2051018"/>
            <a:ext cx="1689886" cy="1774679"/>
            <a:chOff x="4610204" y="2051018"/>
            <a:chExt cx="1689886" cy="1774679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6826051-783D-4592-BDCC-7A23A5C54A97}"/>
                </a:ext>
              </a:extLst>
            </p:cNvPr>
            <p:cNvSpPr txBox="1"/>
            <p:nvPr/>
          </p:nvSpPr>
          <p:spPr>
            <a:xfrm>
              <a:off x="4610204" y="2051018"/>
              <a:ext cx="994183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3</a:t>
              </a:r>
              <a:r>
                <a:rPr lang="zh-TW" altLang="en-US" dirty="0">
                  <a:solidFill>
                    <a:schemeClr val="tx1"/>
                  </a:solidFill>
                </a:rPr>
                <a:t>個分類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3E6D588-F48C-4212-9BE0-AFD833F40CF1}"/>
                </a:ext>
              </a:extLst>
            </p:cNvPr>
            <p:cNvSpPr txBox="1"/>
            <p:nvPr/>
          </p:nvSpPr>
          <p:spPr>
            <a:xfrm>
              <a:off x="4610204" y="2519467"/>
              <a:ext cx="1572866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tx1"/>
                  </a:solidFill>
                </a:rPr>
                <a:t>每種</a:t>
              </a:r>
              <a:r>
                <a:rPr lang="en-US" altLang="zh-TW" dirty="0">
                  <a:solidFill>
                    <a:schemeClr val="tx1"/>
                  </a:solidFill>
                </a:rPr>
                <a:t>50</a:t>
              </a:r>
              <a:r>
                <a:rPr lang="zh-TW" altLang="en-US" dirty="0">
                  <a:solidFill>
                    <a:schemeClr val="tx1"/>
                  </a:solidFill>
                </a:rPr>
                <a:t>筆資料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8EAEC9C-93A9-41A2-B3F4-5466EF1B9C85}"/>
                </a:ext>
              </a:extLst>
            </p:cNvPr>
            <p:cNvSpPr txBox="1"/>
            <p:nvPr/>
          </p:nvSpPr>
          <p:spPr>
            <a:xfrm>
              <a:off x="4610204" y="2987916"/>
              <a:ext cx="1689886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tx1"/>
                  </a:solidFill>
                </a:rPr>
                <a:t>總共</a:t>
              </a:r>
              <a:r>
                <a:rPr lang="en-US" altLang="zh-TW" dirty="0">
                  <a:solidFill>
                    <a:schemeClr val="tx1"/>
                  </a:solidFill>
                </a:rPr>
                <a:t>150</a:t>
              </a:r>
              <a:r>
                <a:rPr lang="zh-TW" altLang="en-US" dirty="0">
                  <a:solidFill>
                    <a:schemeClr val="tx1"/>
                  </a:solidFill>
                </a:rPr>
                <a:t>筆資料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5A909D93-7A5D-4ED9-ACB0-E3ACA6F63A6C}"/>
                </a:ext>
              </a:extLst>
            </p:cNvPr>
            <p:cNvSpPr txBox="1"/>
            <p:nvPr/>
          </p:nvSpPr>
          <p:spPr>
            <a:xfrm>
              <a:off x="4610204" y="3456365"/>
              <a:ext cx="1225015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tx1"/>
                  </a:solidFill>
                </a:rPr>
                <a:t>參數有</a:t>
              </a:r>
              <a:r>
                <a:rPr lang="en-US" altLang="zh-TW" dirty="0">
                  <a:solidFill>
                    <a:schemeClr val="tx1"/>
                  </a:solidFill>
                </a:rPr>
                <a:t>4</a:t>
              </a:r>
              <a:r>
                <a:rPr lang="zh-TW" altLang="en-US" dirty="0">
                  <a:solidFill>
                    <a:schemeClr val="tx1"/>
                  </a:solidFill>
                </a:rPr>
                <a:t>個</a:t>
              </a:r>
            </a:p>
          </p:txBody>
        </p:sp>
      </p:grp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AEBD326-74F0-46C4-839B-75F723F08C29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5835219" y="2602178"/>
            <a:ext cx="2014195" cy="10388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96896777-E283-4210-8616-57F0EA70687A}"/>
              </a:ext>
            </a:extLst>
          </p:cNvPr>
          <p:cNvGrpSpPr/>
          <p:nvPr/>
        </p:nvGrpSpPr>
        <p:grpSpPr>
          <a:xfrm>
            <a:off x="7849414" y="1772172"/>
            <a:ext cx="4104882" cy="1684193"/>
            <a:chOff x="7849414" y="1772172"/>
            <a:chExt cx="4104882" cy="1684193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149129D-01C5-4469-8B3F-CC80F1BA263D}"/>
                </a:ext>
              </a:extLst>
            </p:cNvPr>
            <p:cNvSpPr/>
            <p:nvPr/>
          </p:nvSpPr>
          <p:spPr>
            <a:xfrm>
              <a:off x="10936069" y="2648746"/>
              <a:ext cx="10182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>
                  <a:solidFill>
                    <a:schemeClr val="accent2"/>
                  </a:solidFill>
                </a:rPr>
                <a:t>(</a:t>
              </a:r>
              <a:r>
                <a:rPr lang="zh-TW" altLang="en-US" b="1" dirty="0">
                  <a:solidFill>
                    <a:schemeClr val="accent2"/>
                  </a:solidFill>
                </a:rPr>
                <a:t>花瓣長</a:t>
              </a:r>
              <a:r>
                <a:rPr lang="en-US" altLang="zh-TW" b="1" dirty="0">
                  <a:solidFill>
                    <a:schemeClr val="accent2"/>
                  </a:solidFill>
                </a:rPr>
                <a:t>)</a:t>
              </a:r>
              <a:endParaRPr lang="zh-TW" alt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F1F539B-5070-4C0F-A596-43D0C9134213}"/>
                </a:ext>
              </a:extLst>
            </p:cNvPr>
            <p:cNvSpPr/>
            <p:nvPr/>
          </p:nvSpPr>
          <p:spPr>
            <a:xfrm>
              <a:off x="10936069" y="1772172"/>
              <a:ext cx="10182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>
                  <a:solidFill>
                    <a:schemeClr val="accent1"/>
                  </a:solidFill>
                </a:rPr>
                <a:t>(</a:t>
              </a:r>
              <a:r>
                <a:rPr lang="zh-TW" altLang="en-US" b="1" dirty="0">
                  <a:solidFill>
                    <a:schemeClr val="accent1"/>
                  </a:solidFill>
                </a:rPr>
                <a:t>萼片長</a:t>
              </a:r>
              <a:r>
                <a:rPr lang="en-US" altLang="zh-TW" b="1" dirty="0">
                  <a:solidFill>
                    <a:schemeClr val="accent1"/>
                  </a:solidFill>
                </a:rPr>
                <a:t>)</a:t>
              </a:r>
              <a:endParaRPr lang="zh-TW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07D42EA-0D3C-4FE8-A203-63E7FF45F2A3}"/>
                </a:ext>
              </a:extLst>
            </p:cNvPr>
            <p:cNvSpPr/>
            <p:nvPr/>
          </p:nvSpPr>
          <p:spPr>
            <a:xfrm>
              <a:off x="10936069" y="2210459"/>
              <a:ext cx="10182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>
                  <a:solidFill>
                    <a:schemeClr val="accent1"/>
                  </a:solidFill>
                </a:rPr>
                <a:t>(</a:t>
              </a:r>
              <a:r>
                <a:rPr lang="zh-TW" altLang="en-US" b="1" dirty="0">
                  <a:solidFill>
                    <a:schemeClr val="accent1"/>
                  </a:solidFill>
                </a:rPr>
                <a:t>萼片寬</a:t>
              </a:r>
              <a:r>
                <a:rPr lang="en-US" altLang="zh-TW" b="1" dirty="0">
                  <a:solidFill>
                    <a:schemeClr val="accent1"/>
                  </a:solidFill>
                </a:rPr>
                <a:t>)</a:t>
              </a:r>
              <a:endParaRPr lang="zh-TW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EA94A43-786C-4C96-8353-55D43F569A61}"/>
                </a:ext>
              </a:extLst>
            </p:cNvPr>
            <p:cNvSpPr/>
            <p:nvPr/>
          </p:nvSpPr>
          <p:spPr>
            <a:xfrm>
              <a:off x="10936069" y="3087033"/>
              <a:ext cx="10182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>
                  <a:solidFill>
                    <a:schemeClr val="accent2"/>
                  </a:solidFill>
                </a:rPr>
                <a:t>(</a:t>
              </a:r>
              <a:r>
                <a:rPr lang="zh-TW" altLang="en-US" b="1" dirty="0">
                  <a:solidFill>
                    <a:schemeClr val="accent2"/>
                  </a:solidFill>
                </a:rPr>
                <a:t>花瓣寬</a:t>
              </a:r>
              <a:r>
                <a:rPr lang="en-US" altLang="zh-TW" b="1" dirty="0">
                  <a:solidFill>
                    <a:schemeClr val="accent2"/>
                  </a:solidFill>
                </a:rPr>
                <a:t>)</a:t>
              </a:r>
              <a:endParaRPr lang="zh-TW" alt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21" name="左大括弧 20">
              <a:extLst>
                <a:ext uri="{FF2B5EF4-FFF2-40B4-BE49-F238E27FC236}">
                  <a16:creationId xmlns:a16="http://schemas.microsoft.com/office/drawing/2014/main" id="{56048ABA-3E7F-4380-81DF-5BB4E05CF634}"/>
                </a:ext>
              </a:extLst>
            </p:cNvPr>
            <p:cNvSpPr/>
            <p:nvPr/>
          </p:nvSpPr>
          <p:spPr>
            <a:xfrm>
              <a:off x="7849414" y="1866771"/>
              <a:ext cx="380188" cy="1470813"/>
            </a:xfrm>
            <a:prstGeom prst="leftBrace">
              <a:avLst>
                <a:gd name="adj1" fmla="val 47125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CA664C1-BC02-4764-9E49-3E2C68576D2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637776" y="2210459"/>
            <a:ext cx="3030995" cy="23836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左大括弧 22">
            <a:extLst>
              <a:ext uri="{FF2B5EF4-FFF2-40B4-BE49-F238E27FC236}">
                <a16:creationId xmlns:a16="http://schemas.microsoft.com/office/drawing/2014/main" id="{FB7474E3-93A9-4887-B9BF-28DB7DA295F7}"/>
              </a:ext>
            </a:extLst>
          </p:cNvPr>
          <p:cNvSpPr/>
          <p:nvPr/>
        </p:nvSpPr>
        <p:spPr>
          <a:xfrm>
            <a:off x="8668771" y="4134484"/>
            <a:ext cx="268752" cy="919297"/>
          </a:xfrm>
          <a:prstGeom prst="leftBrace">
            <a:avLst>
              <a:gd name="adj1" fmla="val 31608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953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173B05-8D3A-48A2-89F9-0B8A4F288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000" dirty="0"/>
              <a:t>程式實作 </a:t>
            </a:r>
            <a:r>
              <a:rPr lang="en-US" altLang="zh-TW" sz="6000" cap="none" dirty="0"/>
              <a:t>Lab01</a:t>
            </a:r>
            <a:br>
              <a:rPr lang="en-US" altLang="zh-TW" cap="none" dirty="0"/>
            </a:b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D12976-3BF2-489B-808E-439E686D2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請使用</a:t>
            </a:r>
            <a:r>
              <a:rPr lang="en-US" altLang="zh-TW" sz="3600" dirty="0" err="1"/>
              <a:t>Jupyter</a:t>
            </a:r>
            <a:r>
              <a:rPr lang="zh-TW" altLang="en-US" sz="3600" dirty="0"/>
              <a:t> </a:t>
            </a:r>
            <a:r>
              <a:rPr lang="en-US" altLang="zh-TW" sz="3600" dirty="0"/>
              <a:t>Notebook</a:t>
            </a:r>
          </a:p>
          <a:p>
            <a:r>
              <a:rPr lang="zh-TW" altLang="en-US" sz="3600" dirty="0"/>
              <a:t>打開檔案 </a:t>
            </a:r>
            <a:r>
              <a:rPr lang="en-US" altLang="zh-TW" sz="3600" dirty="0"/>
              <a:t>Lab01-Analyze_Iris-01.ipynb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26590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39BD8C-9213-4950-8031-E30EDA9A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4CE74A-B1C2-4956-9A66-92009F1F0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zh-TW" altLang="en-US" dirty="0"/>
              <a:t>使用花瓣長寬畫出散佈圖，並標出不同的品種。</a:t>
            </a:r>
            <a:endParaRPr lang="en-US" altLang="zh-TW" dirty="0"/>
          </a:p>
          <a:p>
            <a:r>
              <a:rPr lang="en-US" altLang="zh-TW" dirty="0"/>
              <a:t>			</a:t>
            </a:r>
            <a:r>
              <a:rPr lang="zh-TW" altLang="en-US" dirty="0"/>
              <a:t>示意圖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4EAC9C-A5F7-47B4-BF55-0D2D25A1E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251" y="3656806"/>
            <a:ext cx="6511930" cy="3102077"/>
          </a:xfrm>
          <a:prstGeom prst="rect">
            <a:avLst/>
          </a:prstGeom>
          <a:solidFill>
            <a:schemeClr val="bg1"/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89772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46EEE-8FCB-438F-B252-BD4BC8684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Q:</a:t>
            </a:r>
            <a:r>
              <a:rPr lang="zh-TW" altLang="en-US" dirty="0"/>
              <a:t>如何分辨鳶尾花的品種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A61297-4FDE-4906-B485-BD4493562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3415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64060C3-DE26-4D67-9BDB-43AE632E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使用目測法</a:t>
            </a:r>
          </a:p>
        </p:txBody>
      </p:sp>
      <p:pic>
        <p:nvPicPr>
          <p:cNvPr id="1028" name="Picture 4" descr="「Iris-Setosa Iris-Versicolour Iris-Virginica」的圖片搜尋結果">
            <a:extLst>
              <a:ext uri="{FF2B5EF4-FFF2-40B4-BE49-F238E27FC236}">
                <a16:creationId xmlns:a16="http://schemas.microsoft.com/office/drawing/2014/main" id="{42624DE3-D64F-43EB-A04A-00F29D1DD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2" t="10019" r="5990" b="6991"/>
          <a:stretch/>
        </p:blipFill>
        <p:spPr bwMode="auto">
          <a:xfrm>
            <a:off x="142566" y="1326304"/>
            <a:ext cx="6853083" cy="288735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69F3998-A0EB-4810-8120-E50399BA8E8E}"/>
              </a:ext>
            </a:extLst>
          </p:cNvPr>
          <p:cNvSpPr/>
          <p:nvPr/>
        </p:nvSpPr>
        <p:spPr>
          <a:xfrm>
            <a:off x="0" y="6233029"/>
            <a:ext cx="4097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>
                <a:hlinkClick r:id="rId3"/>
              </a:rPr>
              <a:t>https://thegoodpython.com/iris-dataset/</a:t>
            </a:r>
            <a:r>
              <a:rPr lang="zh-TW" altLang="en-US"/>
              <a:t> 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7ED3DCB-CE89-49AD-9242-B8E8C9C95396}"/>
              </a:ext>
            </a:extLst>
          </p:cNvPr>
          <p:cNvSpPr/>
          <p:nvPr/>
        </p:nvSpPr>
        <p:spPr>
          <a:xfrm>
            <a:off x="-3" y="6488668"/>
            <a:ext cx="7138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http://www.lac.inpe.br/~rafael.santos/Docs/CAP394/WholeStory-Iris.html</a:t>
            </a:r>
            <a:endParaRPr lang="zh-TW" altLang="en-US" dirty="0"/>
          </a:p>
        </p:txBody>
      </p:sp>
      <p:pic>
        <p:nvPicPr>
          <p:cNvPr id="1026" name="Picture 2" descr="「Iris-Setosa Iris-Versicolour Iris-Virginica」的圖片搜尋結果">
            <a:extLst>
              <a:ext uri="{FF2B5EF4-FFF2-40B4-BE49-F238E27FC236}">
                <a16:creationId xmlns:a16="http://schemas.microsoft.com/office/drawing/2014/main" id="{CBFDA5DD-1989-4993-A4FB-EC4809559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760" y="3911797"/>
            <a:ext cx="7140974" cy="267156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2D88883E-B912-4A91-A2CA-BA32DE34C308}"/>
              </a:ext>
            </a:extLst>
          </p:cNvPr>
          <p:cNvGrpSpPr/>
          <p:nvPr/>
        </p:nvGrpSpPr>
        <p:grpSpPr>
          <a:xfrm>
            <a:off x="0" y="1238864"/>
            <a:ext cx="12174410" cy="5344497"/>
            <a:chOff x="0" y="1238864"/>
            <a:chExt cx="12174410" cy="534449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DAFD596-208B-49E1-8E93-221BAE091D19}"/>
                </a:ext>
              </a:extLst>
            </p:cNvPr>
            <p:cNvSpPr/>
            <p:nvPr/>
          </p:nvSpPr>
          <p:spPr>
            <a:xfrm>
              <a:off x="0" y="1238864"/>
              <a:ext cx="7207045" cy="456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E4406E6-395C-446F-BAC0-ACA70CB17A7D}"/>
                </a:ext>
              </a:extLst>
            </p:cNvPr>
            <p:cNvSpPr/>
            <p:nvPr/>
          </p:nvSpPr>
          <p:spPr>
            <a:xfrm>
              <a:off x="5250179" y="6275353"/>
              <a:ext cx="6924231" cy="308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617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46EEE-8FCB-438F-B252-BD4BC8684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Q:</a:t>
            </a:r>
            <a:r>
              <a:rPr lang="zh-TW" altLang="en-US" dirty="0"/>
              <a:t>如何用資料分辨品種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A61297-4FDE-4906-B485-BD4493562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今天我在路邊發現一朵鳶尾花，花瓣長度是</a:t>
            </a:r>
            <a:r>
              <a:rPr lang="en-US" altLang="zh-TW" dirty="0"/>
              <a:t>5cm,</a:t>
            </a:r>
            <a:r>
              <a:rPr lang="zh-TW" altLang="en-US" dirty="0"/>
              <a:t>寬度是</a:t>
            </a:r>
            <a:r>
              <a:rPr lang="en-US" altLang="zh-TW" dirty="0"/>
              <a:t>1.6cm</a:t>
            </a:r>
            <a:r>
              <a:rPr lang="zh-TW" altLang="en-US" dirty="0"/>
              <a:t>，請問這是哪個品種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0084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17368AD-FC97-4AD3-8BB4-0B655A44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機器學習大觀園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DC1AF5-6F06-44A6-BED3-2B361F324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9388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DA443A29-DB74-42D3-81B3-73DDD84F7C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8032922"/>
              </p:ext>
            </p:extLst>
          </p:nvPr>
        </p:nvGraphicFramePr>
        <p:xfrm>
          <a:off x="1620671" y="0"/>
          <a:ext cx="9794579" cy="4670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1CBED0D2-7F9B-4E09-95A4-96AA55F4A1D9}"/>
              </a:ext>
            </a:extLst>
          </p:cNvPr>
          <p:cNvSpPr/>
          <p:nvPr/>
        </p:nvSpPr>
        <p:spPr>
          <a:xfrm>
            <a:off x="226143" y="4825394"/>
            <a:ext cx="5329084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</a:rPr>
              <a:t>發現</a:t>
            </a:r>
            <a:endParaRPr lang="en-US" altLang="zh-TW" sz="2800" b="1" dirty="0">
              <a:solidFill>
                <a:schemeClr val="tx1"/>
              </a:solidFill>
            </a:endParaRPr>
          </a:p>
          <a:p>
            <a:r>
              <a:rPr lang="en-US" altLang="zh-TW" sz="2800" dirty="0" err="1">
                <a:solidFill>
                  <a:schemeClr val="tx1"/>
                </a:solidFill>
              </a:rPr>
              <a:t>Setosa</a:t>
            </a:r>
            <a:r>
              <a:rPr lang="zh-TW" altLang="en-US" sz="2800" dirty="0">
                <a:solidFill>
                  <a:schemeClr val="tx1"/>
                </a:solidFill>
              </a:rPr>
              <a:t>長度皆小於</a:t>
            </a:r>
            <a:r>
              <a:rPr lang="en-US" altLang="zh-TW" sz="2800" dirty="0">
                <a:solidFill>
                  <a:schemeClr val="tx1"/>
                </a:solidFill>
              </a:rPr>
              <a:t>2</a:t>
            </a:r>
            <a:r>
              <a:rPr lang="zh-TW" altLang="en-US" sz="2800" dirty="0">
                <a:solidFill>
                  <a:schemeClr val="tx1"/>
                </a:solidFill>
              </a:rPr>
              <a:t>公分 </a:t>
            </a:r>
            <a:r>
              <a:rPr lang="en-US" altLang="zh-TW" sz="2800" dirty="0">
                <a:solidFill>
                  <a:schemeClr val="tx1"/>
                </a:solidFill>
              </a:rPr>
              <a:t>!</a:t>
            </a:r>
          </a:p>
          <a:p>
            <a:r>
              <a:rPr lang="en-US" altLang="zh-TW" sz="2800" dirty="0">
                <a:solidFill>
                  <a:schemeClr val="tx1"/>
                </a:solidFill>
              </a:rPr>
              <a:t>Virginica</a:t>
            </a:r>
            <a:r>
              <a:rPr lang="zh-TW" altLang="en-US" sz="2800" dirty="0">
                <a:solidFill>
                  <a:schemeClr val="tx1"/>
                </a:solidFill>
              </a:rPr>
              <a:t>長度大部分都大於</a:t>
            </a:r>
            <a:r>
              <a:rPr lang="en-US" altLang="zh-TW" sz="2800" dirty="0">
                <a:solidFill>
                  <a:schemeClr val="tx1"/>
                </a:solidFill>
              </a:rPr>
              <a:t>5</a:t>
            </a:r>
            <a:r>
              <a:rPr lang="zh-TW" altLang="en-US" sz="2800" dirty="0">
                <a:solidFill>
                  <a:schemeClr val="tx1"/>
                </a:solidFill>
              </a:rPr>
              <a:t>公分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0D5BAFB-E12A-49FC-A81E-F17C54D84B6C}"/>
              </a:ext>
            </a:extLst>
          </p:cNvPr>
          <p:cNvSpPr txBox="1"/>
          <p:nvPr/>
        </p:nvSpPr>
        <p:spPr>
          <a:xfrm>
            <a:off x="5692877" y="4621164"/>
            <a:ext cx="6135329" cy="20621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1"/>
                </a:solidFill>
              </a:rPr>
              <a:t>推論</a:t>
            </a:r>
            <a:endParaRPr lang="en-US" altLang="zh-TW" sz="3200" b="1" dirty="0">
              <a:solidFill>
                <a:schemeClr val="tx1"/>
              </a:solidFill>
            </a:endParaRPr>
          </a:p>
          <a:p>
            <a:r>
              <a:rPr lang="zh-TW" altLang="en-US" sz="3200" dirty="0">
                <a:solidFill>
                  <a:schemeClr val="tx1"/>
                </a:solidFill>
              </a:rPr>
              <a:t>如果長度小於</a:t>
            </a:r>
            <a:r>
              <a:rPr lang="en-US" altLang="zh-TW" sz="3200" dirty="0">
                <a:solidFill>
                  <a:schemeClr val="tx1"/>
                </a:solidFill>
              </a:rPr>
              <a:t>2</a:t>
            </a:r>
            <a:r>
              <a:rPr lang="zh-TW" altLang="en-US" sz="3200" dirty="0">
                <a:solidFill>
                  <a:schemeClr val="tx1"/>
                </a:solidFill>
              </a:rPr>
              <a:t>公分 </a:t>
            </a:r>
            <a:r>
              <a:rPr lang="en-US" altLang="zh-TW" sz="32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zh-TW" sz="3200" dirty="0" err="1">
                <a:solidFill>
                  <a:schemeClr val="tx1"/>
                </a:solidFill>
              </a:rPr>
              <a:t>Setosa</a:t>
            </a:r>
            <a:endParaRPr lang="en-US" altLang="zh-TW" sz="3200" dirty="0">
              <a:solidFill>
                <a:schemeClr val="tx1"/>
              </a:solidFill>
            </a:endParaRPr>
          </a:p>
          <a:p>
            <a:r>
              <a:rPr lang="zh-TW" altLang="en-US" sz="3200" dirty="0">
                <a:solidFill>
                  <a:schemeClr val="tx1"/>
                </a:solidFill>
              </a:rPr>
              <a:t>如果長度大於</a:t>
            </a:r>
            <a:r>
              <a:rPr lang="en-US" altLang="zh-TW" sz="3200" dirty="0">
                <a:solidFill>
                  <a:schemeClr val="tx1"/>
                </a:solidFill>
              </a:rPr>
              <a:t>5</a:t>
            </a:r>
            <a:r>
              <a:rPr lang="zh-TW" altLang="en-US" sz="3200" dirty="0">
                <a:solidFill>
                  <a:schemeClr val="tx1"/>
                </a:solidFill>
              </a:rPr>
              <a:t>公分，幾乎都是</a:t>
            </a:r>
            <a:r>
              <a:rPr lang="en-US" altLang="zh-TW" sz="3200" dirty="0">
                <a:solidFill>
                  <a:schemeClr val="tx1"/>
                </a:solidFill>
              </a:rPr>
              <a:t>Virginica</a:t>
            </a:r>
            <a:endParaRPr lang="zh-TW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98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D77932-ABB9-4BA4-8F69-9988F9A2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Decision Tree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19B1D0-6F10-48FA-8635-0534EB567356}"/>
              </a:ext>
            </a:extLst>
          </p:cNvPr>
          <p:cNvSpPr/>
          <p:nvPr/>
        </p:nvSpPr>
        <p:spPr>
          <a:xfrm>
            <a:off x="-68826" y="6488668"/>
            <a:ext cx="6774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2"/>
              </a:rPr>
              <a:t>https://annalyzin.wordpress.com/2016/07/27/decision-trees-tutorial/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B8A12B-6DD7-48AA-B990-648582D73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813" y="1417639"/>
            <a:ext cx="8534400" cy="47450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1256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D77932-ABB9-4BA4-8F69-9988F9A2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Decision Tree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F35F6B7-082A-41C5-BC79-D59F36FE957F}"/>
              </a:ext>
            </a:extLst>
          </p:cNvPr>
          <p:cNvSpPr txBox="1"/>
          <p:nvPr/>
        </p:nvSpPr>
        <p:spPr>
          <a:xfrm>
            <a:off x="5692875" y="1624116"/>
            <a:ext cx="53979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目標：</a:t>
            </a:r>
            <a:endParaRPr lang="en-US" altLang="zh-TW" sz="3200" dirty="0"/>
          </a:p>
          <a:p>
            <a:r>
              <a:rPr lang="zh-TW" altLang="en-US" sz="3200" dirty="0"/>
              <a:t>用最少的條件，</a:t>
            </a:r>
            <a:endParaRPr lang="en-US" altLang="zh-TW" sz="3200" dirty="0"/>
          </a:p>
          <a:p>
            <a:r>
              <a:rPr lang="zh-TW" altLang="en-US" sz="3200" dirty="0"/>
              <a:t>達到最高的分類效益。</a:t>
            </a:r>
            <a:endParaRPr lang="en-US" altLang="zh-TW" sz="3200" dirty="0"/>
          </a:p>
          <a:p>
            <a:r>
              <a:rPr lang="zh-TW" altLang="en-US" sz="3200" dirty="0"/>
              <a:t>用最快的速度，達到最高的精度。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zh-TW" altLang="en-US" sz="3200" dirty="0"/>
              <a:t>關鍵因素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決策條件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節點先後順序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F154CD9-DBB2-40B2-93CC-3FFCB8A7CC36}"/>
              </a:ext>
            </a:extLst>
          </p:cNvPr>
          <p:cNvSpPr/>
          <p:nvPr/>
        </p:nvSpPr>
        <p:spPr>
          <a:xfrm>
            <a:off x="0" y="6211669"/>
            <a:ext cx="79641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2"/>
              </a:rPr>
              <a:t>https://</a:t>
            </a:r>
            <a:r>
              <a:rPr lang="zh-TW" altLang="en-US" dirty="0">
                <a:hlinkClick r:id="rId2"/>
              </a:rPr>
              <a:t>medium.com/jameslearningnote/資料分析-機器學習-第3-5講-決策樹-decision-tree-以及隨機森林-random-forest-介紹-7079b0ddfbda </a:t>
            </a:r>
            <a:endParaRPr lang="zh-TW" alt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8B1A136-117C-4D8D-B65A-B2C3A067D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01" y="1624116"/>
            <a:ext cx="5229225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1C8E96D-468F-4DDB-8A6A-468C7D8909C6}"/>
              </a:ext>
            </a:extLst>
          </p:cNvPr>
          <p:cNvSpPr/>
          <p:nvPr/>
        </p:nvSpPr>
        <p:spPr>
          <a:xfrm>
            <a:off x="9674173" y="1851878"/>
            <a:ext cx="2202426" cy="13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rgbClr val="FF0000"/>
                </a:solidFill>
              </a:rPr>
              <a:t>(</a:t>
            </a:r>
            <a:r>
              <a:rPr lang="zh-TW" altLang="en-US" sz="2800" dirty="0">
                <a:solidFill>
                  <a:srgbClr val="FF0000"/>
                </a:solidFill>
              </a:rPr>
              <a:t>最快的速度</a:t>
            </a:r>
            <a:r>
              <a:rPr lang="en-US" altLang="zh-TW" sz="2800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rgbClr val="FF0000"/>
                </a:solidFill>
              </a:rPr>
              <a:t>(</a:t>
            </a:r>
            <a:r>
              <a:rPr lang="zh-TW" altLang="en-US" sz="2800" dirty="0">
                <a:solidFill>
                  <a:srgbClr val="FF0000"/>
                </a:solidFill>
              </a:rPr>
              <a:t>最高的精度</a:t>
            </a:r>
            <a:r>
              <a:rPr lang="en-US" altLang="zh-TW" sz="2800" dirty="0">
                <a:solidFill>
                  <a:srgbClr val="FF0000"/>
                </a:solidFill>
              </a:rPr>
              <a:t>)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58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FEC4527-A1C5-41DD-953D-2FF2CCF96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pic>
        <p:nvPicPr>
          <p:cNvPr id="5" name="圖片 4">
            <a:hlinkClick r:id="rId2"/>
            <a:extLst>
              <a:ext uri="{FF2B5EF4-FFF2-40B4-BE49-F238E27FC236}">
                <a16:creationId xmlns:a16="http://schemas.microsoft.com/office/drawing/2014/main" id="{BA69AFD8-7783-4FD3-A9C6-E6A9E456A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384" y="1515254"/>
            <a:ext cx="9505231" cy="49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95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A2EB1-34A0-4081-8D91-79BE1029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生活案例：硬幣分類器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3ABA1D6-0781-4241-AFF0-566A6AF51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64" y="1417638"/>
            <a:ext cx="9831641" cy="49865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783481A-F50C-4291-B6D9-3682899FAC0D}"/>
              </a:ext>
            </a:extLst>
          </p:cNvPr>
          <p:cNvSpPr/>
          <p:nvPr/>
        </p:nvSpPr>
        <p:spPr>
          <a:xfrm>
            <a:off x="0" y="6488668"/>
            <a:ext cx="3841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3"/>
              </a:rPr>
              <a:t>https://youtu.be/lLQQADddITw?t=385</a:t>
            </a:r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4144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173B05-8D3A-48A2-89F9-0B8A4F288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000" dirty="0"/>
              <a:t>程式實作 </a:t>
            </a:r>
            <a:r>
              <a:rPr lang="en-US" altLang="zh-TW" sz="6000" cap="none" dirty="0"/>
              <a:t>Lab02-1</a:t>
            </a:r>
            <a:br>
              <a:rPr lang="en-US" altLang="zh-TW" cap="none" dirty="0"/>
            </a:b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D12976-3BF2-489B-808E-439E686D2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請使用</a:t>
            </a:r>
            <a:r>
              <a:rPr lang="en-US" altLang="zh-TW" sz="3600" dirty="0" err="1"/>
              <a:t>Jupyter</a:t>
            </a:r>
            <a:r>
              <a:rPr lang="zh-TW" altLang="en-US" sz="3600" dirty="0"/>
              <a:t> </a:t>
            </a:r>
            <a:r>
              <a:rPr lang="en-US" altLang="zh-TW" sz="3600" dirty="0"/>
              <a:t>Notebook</a:t>
            </a:r>
          </a:p>
          <a:p>
            <a:r>
              <a:rPr lang="zh-TW" altLang="en-US" sz="3600" dirty="0"/>
              <a:t>打開檔案 </a:t>
            </a:r>
            <a:r>
              <a:rPr lang="en-US" altLang="zh-TW" sz="3600" dirty="0"/>
              <a:t>Lab02-01-DecisionTree.ipynb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1191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A470CA-C2D1-4A73-B79E-438413FD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機器學習的旅程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3EB72ED-516B-4A59-B00E-986769A6AC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資料探勘或是機器學習前前後後的步驟包含哪些呢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446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0E82AA-3601-47D1-A99D-46D04F472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856"/>
            <a:ext cx="10972800" cy="1143000"/>
          </a:xfrm>
        </p:spPr>
        <p:txBody>
          <a:bodyPr/>
          <a:lstStyle/>
          <a:p>
            <a:r>
              <a:rPr lang="zh-TW" altLang="en-US" sz="4800" dirty="0"/>
              <a:t>機器學習的旅程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9736FD4-1B22-4351-854D-59067DD72909}"/>
              </a:ext>
            </a:extLst>
          </p:cNvPr>
          <p:cNvGrpSpPr/>
          <p:nvPr/>
        </p:nvGrpSpPr>
        <p:grpSpPr>
          <a:xfrm>
            <a:off x="2934228" y="1233788"/>
            <a:ext cx="6677268" cy="4281518"/>
            <a:chOff x="1586622" y="1036921"/>
            <a:chExt cx="6837288" cy="4339592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DFAF8045-0381-4034-A680-352EACA97161}"/>
                </a:ext>
              </a:extLst>
            </p:cNvPr>
            <p:cNvGrpSpPr/>
            <p:nvPr/>
          </p:nvGrpSpPr>
          <p:grpSpPr>
            <a:xfrm>
              <a:off x="1586622" y="1036921"/>
              <a:ext cx="6837288" cy="4339592"/>
              <a:chOff x="1586622" y="1036921"/>
              <a:chExt cx="6837288" cy="4339592"/>
            </a:xfrm>
          </p:grpSpPr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15572BDF-0494-4B57-8909-7A70443CFC58}"/>
                  </a:ext>
                </a:extLst>
              </p:cNvPr>
              <p:cNvGrpSpPr/>
              <p:nvPr/>
            </p:nvGrpSpPr>
            <p:grpSpPr>
              <a:xfrm>
                <a:off x="1586622" y="1036921"/>
                <a:ext cx="6837288" cy="1097133"/>
                <a:chOff x="1512458" y="1066683"/>
                <a:chExt cx="6270298" cy="1335832"/>
              </a:xfrm>
              <a:effectLst/>
            </p:grpSpPr>
            <p:sp>
              <p:nvSpPr>
                <p:cNvPr id="21" name="矩形: 圓角 20">
                  <a:extLst>
                    <a:ext uri="{FF2B5EF4-FFF2-40B4-BE49-F238E27FC236}">
                      <a16:creationId xmlns:a16="http://schemas.microsoft.com/office/drawing/2014/main" id="{940B538B-D585-4B93-99EC-DAC6C2B35F92}"/>
                    </a:ext>
                  </a:extLst>
                </p:cNvPr>
                <p:cNvSpPr/>
                <p:nvPr/>
              </p:nvSpPr>
              <p:spPr>
                <a:xfrm>
                  <a:off x="1782006" y="1482980"/>
                  <a:ext cx="6000750" cy="919535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noAutofit/>
                </a:bodyPr>
                <a:lstStyle/>
                <a:p>
                  <a:pPr marL="0" marR="0" indent="0" algn="ctr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TW" altLang="en-US" sz="20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ea"/>
                      <a:cs typeface="Times New Roman" panose="02020603050405020304" pitchFamily="18" charset="0"/>
                      <a:sym typeface="Calibri"/>
                    </a:rPr>
                    <a:t>依照選定的目標設計實驗、收集相關數據</a:t>
                  </a:r>
                </a:p>
              </p:txBody>
            </p:sp>
            <p:sp>
              <p:nvSpPr>
                <p:cNvPr id="22" name="矩形: 圓角 21">
                  <a:extLst>
                    <a:ext uri="{FF2B5EF4-FFF2-40B4-BE49-F238E27FC236}">
                      <a16:creationId xmlns:a16="http://schemas.microsoft.com/office/drawing/2014/main" id="{68F1C055-4AD2-4EA8-B693-E90714F948C1}"/>
                    </a:ext>
                  </a:extLst>
                </p:cNvPr>
                <p:cNvSpPr/>
                <p:nvPr/>
              </p:nvSpPr>
              <p:spPr>
                <a:xfrm>
                  <a:off x="1512458" y="1066683"/>
                  <a:ext cx="1737360" cy="672362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ctr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TW" altLang="en-US" sz="2000" dirty="0">
                      <a:solidFill>
                        <a:schemeClr val="bg1"/>
                      </a:solidFill>
                      <a:latin typeface="+mn-ea"/>
                      <a:cs typeface="Times New Roman" panose="02020603050405020304" pitchFamily="18" charset="0"/>
                      <a:sym typeface="Calibri"/>
                    </a:rPr>
                    <a:t>收集</a:t>
                  </a:r>
                  <a:r>
                    <a:rPr kumimoji="0" lang="zh-TW" altLang="en-US" sz="2000" b="0" i="0" u="none" strike="noStrike" cap="none" spc="0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latin typeface="+mn-ea"/>
                      <a:cs typeface="Times New Roman" panose="02020603050405020304" pitchFamily="18" charset="0"/>
                      <a:sym typeface="Calibri"/>
                    </a:rPr>
                    <a:t>數據</a:t>
                  </a:r>
                </a:p>
              </p:txBody>
            </p:sp>
          </p:grpSp>
          <p:grpSp>
            <p:nvGrpSpPr>
              <p:cNvPr id="9" name="群組 8">
                <a:extLst>
                  <a:ext uri="{FF2B5EF4-FFF2-40B4-BE49-F238E27FC236}">
                    <a16:creationId xmlns:a16="http://schemas.microsoft.com/office/drawing/2014/main" id="{6815FDFB-35D0-45CD-8CBC-75A8CE10EB24}"/>
                  </a:ext>
                </a:extLst>
              </p:cNvPr>
              <p:cNvGrpSpPr/>
              <p:nvPr/>
            </p:nvGrpSpPr>
            <p:grpSpPr>
              <a:xfrm>
                <a:off x="1586622" y="2088582"/>
                <a:ext cx="6837288" cy="920189"/>
                <a:chOff x="1512458" y="736711"/>
                <a:chExt cx="6270298" cy="889288"/>
              </a:xfrm>
            </p:grpSpPr>
            <p:sp>
              <p:nvSpPr>
                <p:cNvPr id="19" name="矩形: 圓角 18">
                  <a:extLst>
                    <a:ext uri="{FF2B5EF4-FFF2-40B4-BE49-F238E27FC236}">
                      <a16:creationId xmlns:a16="http://schemas.microsoft.com/office/drawing/2014/main" id="{5FCDFFA8-3861-4EDE-A036-64981F3E22D9}"/>
                    </a:ext>
                  </a:extLst>
                </p:cNvPr>
                <p:cNvSpPr/>
                <p:nvPr/>
              </p:nvSpPr>
              <p:spPr>
                <a:xfrm>
                  <a:off x="1782006" y="1035710"/>
                  <a:ext cx="6000750" cy="590289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noAutofit/>
                </a:bodyPr>
                <a:lstStyle/>
                <a:p>
                  <a:pPr marL="0" marR="0" indent="0" algn="ctr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TW" altLang="en-US" sz="20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ea"/>
                      <a:cs typeface="Times New Roman" panose="02020603050405020304" pitchFamily="18" charset="0"/>
                      <a:sym typeface="Calibri"/>
                    </a:rPr>
                    <a:t>將數據格式化、去雜訊、採樣、補點或進一步挑選。</a:t>
                  </a:r>
                </a:p>
              </p:txBody>
            </p:sp>
            <p:sp>
              <p:nvSpPr>
                <p:cNvPr id="20" name="矩形: 圓角 19">
                  <a:extLst>
                    <a:ext uri="{FF2B5EF4-FFF2-40B4-BE49-F238E27FC236}">
                      <a16:creationId xmlns:a16="http://schemas.microsoft.com/office/drawing/2014/main" id="{EFF338D0-E482-4B68-BAFA-7575EE6CEB49}"/>
                    </a:ext>
                  </a:extLst>
                </p:cNvPr>
                <p:cNvSpPr/>
                <p:nvPr/>
              </p:nvSpPr>
              <p:spPr>
                <a:xfrm>
                  <a:off x="1512458" y="736711"/>
                  <a:ext cx="1737360" cy="416464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  <a:ln w="50800" cap="flat">
                  <a:noFill/>
                  <a:prstDash val="solid"/>
                  <a:round/>
                </a:ln>
                <a:effectLst>
                  <a:outerShdw blurRad="76200" dist="38100" dir="5400000" rotWithShape="0">
                    <a:schemeClr val="bg1">
                      <a:alpha val="35000"/>
                    </a:scheme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noAutofit/>
                </a:bodyPr>
                <a:lstStyle/>
                <a:p>
                  <a:pPr marL="0" marR="0" indent="0" algn="ctr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TW" altLang="en-US" sz="2000" b="0" i="0" u="none" strike="noStrike" cap="none" spc="0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latin typeface="+mn-ea"/>
                      <a:cs typeface="Times New Roman" panose="02020603050405020304" pitchFamily="18" charset="0"/>
                      <a:sym typeface="Calibri"/>
                    </a:rPr>
                    <a:t>數據前處理</a:t>
                  </a:r>
                </a:p>
              </p:txBody>
            </p:sp>
          </p:grpSp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03C0C0AF-C9FD-4D2E-AC2B-D722784BD08E}"/>
                  </a:ext>
                </a:extLst>
              </p:cNvPr>
              <p:cNvGrpSpPr/>
              <p:nvPr/>
            </p:nvGrpSpPr>
            <p:grpSpPr>
              <a:xfrm>
                <a:off x="1586622" y="2979781"/>
                <a:ext cx="6837288" cy="1209781"/>
                <a:chOff x="1512458" y="220287"/>
                <a:chExt cx="6270298" cy="1169155"/>
              </a:xfrm>
            </p:grpSpPr>
            <p:sp>
              <p:nvSpPr>
                <p:cNvPr id="17" name="矩形: 圓角 16">
                  <a:extLst>
                    <a:ext uri="{FF2B5EF4-FFF2-40B4-BE49-F238E27FC236}">
                      <a16:creationId xmlns:a16="http://schemas.microsoft.com/office/drawing/2014/main" id="{176C8C9C-E054-4181-8B56-D1EE2E374F8E}"/>
                    </a:ext>
                  </a:extLst>
                </p:cNvPr>
                <p:cNvSpPr/>
                <p:nvPr/>
              </p:nvSpPr>
              <p:spPr>
                <a:xfrm>
                  <a:off x="1782006" y="511225"/>
                  <a:ext cx="6000750" cy="878217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noAutofit/>
                </a:bodyPr>
                <a:lstStyle/>
                <a:p>
                  <a:pPr marL="0" marR="0" indent="0" algn="ctr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TW" altLang="en-US" sz="20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ea"/>
                      <a:cs typeface="Times New Roman" panose="02020603050405020304" pitchFamily="18" charset="0"/>
                      <a:sym typeface="Calibri"/>
                    </a:rPr>
                    <a:t>依據目標對數據進行分析、轉換，以提取出有用的資訊</a:t>
                  </a:r>
                  <a:r>
                    <a:rPr kumimoji="0" lang="en-US" altLang="zh-TW" sz="20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ea"/>
                      <a:cs typeface="Times New Roman" panose="02020603050405020304" pitchFamily="18" charset="0"/>
                      <a:sym typeface="Calibri"/>
                    </a:rPr>
                    <a:t>(feature)</a:t>
                  </a:r>
                  <a:r>
                    <a:rPr kumimoji="0" lang="zh-TW" altLang="en-US" sz="20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ea"/>
                      <a:cs typeface="Times New Roman" panose="02020603050405020304" pitchFamily="18" charset="0"/>
                      <a:sym typeface="Calibri"/>
                    </a:rPr>
                    <a:t>。例如，取頻譜、計算特定指標。</a:t>
                  </a:r>
                </a:p>
              </p:txBody>
            </p:sp>
            <p:sp>
              <p:nvSpPr>
                <p:cNvPr id="18" name="矩形: 圓角 17">
                  <a:extLst>
                    <a:ext uri="{FF2B5EF4-FFF2-40B4-BE49-F238E27FC236}">
                      <a16:creationId xmlns:a16="http://schemas.microsoft.com/office/drawing/2014/main" id="{18AE7BCE-7BA0-49FD-A3CA-5CC29A43E0AF}"/>
                    </a:ext>
                  </a:extLst>
                </p:cNvPr>
                <p:cNvSpPr/>
                <p:nvPr/>
              </p:nvSpPr>
              <p:spPr>
                <a:xfrm>
                  <a:off x="1512458" y="220287"/>
                  <a:ext cx="1737360" cy="416464"/>
                </a:xfrm>
                <a:prstGeom prst="roundRect">
                  <a:avLst/>
                </a:prstGeom>
                <a:solidFill>
                  <a:srgbClr val="C0310A"/>
                </a:solidFill>
                <a:ln w="50800" cap="flat">
                  <a:noFill/>
                  <a:prstDash val="solid"/>
                  <a:round/>
                </a:ln>
                <a:effectLst>
                  <a:outerShdw blurRad="76200" dist="38100" dir="5400000" rotWithShape="0">
                    <a:schemeClr val="bg1">
                      <a:alpha val="35000"/>
                    </a:scheme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noAutofit/>
                </a:bodyPr>
                <a:lstStyle/>
                <a:p>
                  <a:pPr marL="0" marR="0" indent="0" algn="ctr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TW" altLang="en-US" sz="2000" dirty="0">
                      <a:solidFill>
                        <a:schemeClr val="bg1"/>
                      </a:solidFill>
                      <a:latin typeface="+mn-ea"/>
                      <a:cs typeface="Times New Roman" panose="02020603050405020304" pitchFamily="18" charset="0"/>
                      <a:sym typeface="Calibri"/>
                    </a:rPr>
                    <a:t>數據轉換</a:t>
                  </a:r>
                  <a:endParaRPr kumimoji="0" lang="zh-TW" altLang="en-US" sz="20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n-ea"/>
                    <a:cs typeface="Times New Roman" panose="02020603050405020304" pitchFamily="18" charset="0"/>
                    <a:sym typeface="Calibri"/>
                  </a:endParaRPr>
                </a:p>
              </p:txBody>
            </p:sp>
          </p:grpSp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F5659606-20D0-4F4C-9C2E-B455C3FE404B}"/>
                  </a:ext>
                </a:extLst>
              </p:cNvPr>
              <p:cNvGrpSpPr/>
              <p:nvPr/>
            </p:nvGrpSpPr>
            <p:grpSpPr>
              <a:xfrm>
                <a:off x="1586622" y="4141775"/>
                <a:ext cx="6837288" cy="1234738"/>
                <a:chOff x="1512458" y="-1653"/>
                <a:chExt cx="6270298" cy="1193275"/>
              </a:xfrm>
            </p:grpSpPr>
            <p:sp>
              <p:nvSpPr>
                <p:cNvPr id="15" name="矩形: 圓角 14">
                  <a:extLst>
                    <a:ext uri="{FF2B5EF4-FFF2-40B4-BE49-F238E27FC236}">
                      <a16:creationId xmlns:a16="http://schemas.microsoft.com/office/drawing/2014/main" id="{6A2111C1-33DC-4194-8025-76F52651D452}"/>
                    </a:ext>
                  </a:extLst>
                </p:cNvPr>
                <p:cNvSpPr/>
                <p:nvPr/>
              </p:nvSpPr>
              <p:spPr>
                <a:xfrm>
                  <a:off x="1782006" y="263646"/>
                  <a:ext cx="6000750" cy="927976"/>
                </a:xfrm>
                <a:prstGeom prst="round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noAutofit/>
                </a:bodyPr>
                <a:lstStyle/>
                <a:p>
                  <a:pPr marL="0" marR="0" indent="0" algn="ctr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TW" altLang="en-US" sz="20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ea"/>
                      <a:cs typeface="Times New Roman" panose="02020603050405020304" pitchFamily="18" charset="0"/>
                      <a:sym typeface="Calibri"/>
                    </a:rPr>
                    <a:t>以</a:t>
                  </a:r>
                  <a:r>
                    <a:rPr lang="zh-TW" altLang="en-US" sz="2000" dirty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  <a:sym typeface="Calibri"/>
                    </a:rPr>
                    <a:t>選定的特徵</a:t>
                  </a:r>
                  <a:r>
                    <a:rPr lang="en-US" altLang="zh-TW" sz="2000" dirty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  <a:sym typeface="Calibri"/>
                    </a:rPr>
                    <a:t>(feature)</a:t>
                  </a:r>
                  <a:r>
                    <a:rPr lang="zh-TW" altLang="en-US" sz="2000" dirty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  <a:sym typeface="Calibri"/>
                    </a:rPr>
                    <a:t>或訓練資料對模型加以訓練，並逐步評估、優化模型。</a:t>
                  </a:r>
                  <a:endParaRPr kumimoji="0" lang="zh-TW" alt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ea"/>
                    <a:cs typeface="Times New Roman" panose="02020603050405020304" pitchFamily="18" charset="0"/>
                    <a:sym typeface="Calibri"/>
                  </a:endParaRPr>
                </a:p>
              </p:txBody>
            </p:sp>
            <p:sp>
              <p:nvSpPr>
                <p:cNvPr id="16" name="矩形: 圓角 15">
                  <a:extLst>
                    <a:ext uri="{FF2B5EF4-FFF2-40B4-BE49-F238E27FC236}">
                      <a16:creationId xmlns:a16="http://schemas.microsoft.com/office/drawing/2014/main" id="{CBF7D8C6-2046-4E73-93FB-B1AEEF506844}"/>
                    </a:ext>
                  </a:extLst>
                </p:cNvPr>
                <p:cNvSpPr/>
                <p:nvPr/>
              </p:nvSpPr>
              <p:spPr>
                <a:xfrm>
                  <a:off x="1512458" y="-1653"/>
                  <a:ext cx="1737360" cy="417494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 w="50800" cap="flat">
                  <a:noFill/>
                  <a:prstDash val="solid"/>
                  <a:round/>
                </a:ln>
                <a:effectLst>
                  <a:outerShdw blurRad="76200" dist="38100" dir="5400000" rotWithShape="0">
                    <a:schemeClr val="bg1">
                      <a:alpha val="35000"/>
                    </a:scheme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noAutofit/>
                </a:bodyPr>
                <a:lstStyle/>
                <a:p>
                  <a:pPr marL="0" marR="0" indent="0" algn="ctr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TW" altLang="en-US" sz="2000" b="0" i="0" u="none" strike="noStrike" cap="none" spc="0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latin typeface="+mn-ea"/>
                      <a:cs typeface="Times New Roman" panose="02020603050405020304" pitchFamily="18" charset="0"/>
                      <a:sym typeface="Calibri"/>
                    </a:rPr>
                    <a:t>訓練模型</a:t>
                  </a:r>
                </a:p>
              </p:txBody>
            </p:sp>
          </p:grpSp>
          <p:sp>
            <p:nvSpPr>
              <p:cNvPr id="12" name="箭號: 向下 11">
                <a:extLst>
                  <a:ext uri="{FF2B5EF4-FFF2-40B4-BE49-F238E27FC236}">
                    <a16:creationId xmlns:a16="http://schemas.microsoft.com/office/drawing/2014/main" id="{9208448D-3900-4346-B6F8-20B2FCBC0627}"/>
                  </a:ext>
                </a:extLst>
              </p:cNvPr>
              <p:cNvSpPr/>
              <p:nvPr/>
            </p:nvSpPr>
            <p:spPr>
              <a:xfrm>
                <a:off x="1592264" y="1670268"/>
                <a:ext cx="484632" cy="407705"/>
              </a:xfrm>
              <a:prstGeom prst="downArrow">
                <a:avLst/>
              </a:prstGeom>
              <a:solidFill>
                <a:srgbClr val="FFC000"/>
              </a:solidFill>
              <a:ln w="19050" cap="flat">
                <a:solidFill>
                  <a:schemeClr val="tx2">
                    <a:lumMod val="75000"/>
                  </a:schemeClr>
                </a:solidFill>
                <a:prstDash val="solid"/>
                <a:round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no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ea"/>
                  <a:cs typeface="+mn-cs"/>
                  <a:sym typeface="Calibri"/>
                </a:endParaRPr>
              </a:p>
            </p:txBody>
          </p:sp>
          <p:sp>
            <p:nvSpPr>
              <p:cNvPr id="13" name="箭號: 向下 12">
                <a:extLst>
                  <a:ext uri="{FF2B5EF4-FFF2-40B4-BE49-F238E27FC236}">
                    <a16:creationId xmlns:a16="http://schemas.microsoft.com/office/drawing/2014/main" id="{E0386F0E-EF23-43A7-A784-86C43F10256F}"/>
                  </a:ext>
                </a:extLst>
              </p:cNvPr>
              <p:cNvSpPr/>
              <p:nvPr/>
            </p:nvSpPr>
            <p:spPr>
              <a:xfrm>
                <a:off x="1596966" y="2571718"/>
                <a:ext cx="484632" cy="420303"/>
              </a:xfrm>
              <a:prstGeom prst="downArrow">
                <a:avLst/>
              </a:prstGeom>
              <a:solidFill>
                <a:srgbClr val="FFC000"/>
              </a:solidFill>
              <a:ln w="19050" cap="flat">
                <a:solidFill>
                  <a:schemeClr val="tx2">
                    <a:lumMod val="75000"/>
                  </a:schemeClr>
                </a:solidFill>
                <a:prstDash val="solid"/>
                <a:round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no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ea"/>
                  <a:cs typeface="+mn-cs"/>
                  <a:sym typeface="Calibri"/>
                </a:endParaRPr>
              </a:p>
            </p:txBody>
          </p:sp>
          <p:sp>
            <p:nvSpPr>
              <p:cNvPr id="14" name="箭號: 向下 13">
                <a:extLst>
                  <a:ext uri="{FF2B5EF4-FFF2-40B4-BE49-F238E27FC236}">
                    <a16:creationId xmlns:a16="http://schemas.microsoft.com/office/drawing/2014/main" id="{8C8837C3-5B29-4F56-9305-A64F61CA885D}"/>
                  </a:ext>
                </a:extLst>
              </p:cNvPr>
              <p:cNvSpPr/>
              <p:nvPr/>
            </p:nvSpPr>
            <p:spPr>
              <a:xfrm>
                <a:off x="1592264" y="3442323"/>
                <a:ext cx="484632" cy="686827"/>
              </a:xfrm>
              <a:prstGeom prst="downArrow">
                <a:avLst/>
              </a:prstGeom>
              <a:solidFill>
                <a:srgbClr val="FFC000"/>
              </a:solidFill>
              <a:ln w="19050" cap="flat">
                <a:solidFill>
                  <a:schemeClr val="tx2">
                    <a:lumMod val="75000"/>
                  </a:schemeClr>
                </a:solidFill>
                <a:prstDash val="solid"/>
                <a:round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no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7" name="箭號: 向下 6">
              <a:extLst>
                <a:ext uri="{FF2B5EF4-FFF2-40B4-BE49-F238E27FC236}">
                  <a16:creationId xmlns:a16="http://schemas.microsoft.com/office/drawing/2014/main" id="{CA8192D3-B62B-4024-9FA2-821A034BAD09}"/>
                </a:ext>
              </a:extLst>
            </p:cNvPr>
            <p:cNvSpPr/>
            <p:nvPr/>
          </p:nvSpPr>
          <p:spPr>
            <a:xfrm>
              <a:off x="1592264" y="4623605"/>
              <a:ext cx="484632" cy="740058"/>
            </a:xfrm>
            <a:prstGeom prst="downArrow">
              <a:avLst/>
            </a:prstGeom>
            <a:solidFill>
              <a:srgbClr val="FFC000"/>
            </a:solidFill>
            <a:ln w="19050" cap="flat">
              <a:solidFill>
                <a:schemeClr val="tx2">
                  <a:lumMod val="75000"/>
                </a:schemeClr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no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cs"/>
                <a:sym typeface="Calibri"/>
              </a:endParaRPr>
            </a:p>
          </p:txBody>
        </p:sp>
      </p:grp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AFF6A897-9C70-4C86-A28B-7429C0F039DC}"/>
              </a:ext>
            </a:extLst>
          </p:cNvPr>
          <p:cNvSpPr/>
          <p:nvPr/>
        </p:nvSpPr>
        <p:spPr>
          <a:xfrm>
            <a:off x="3221271" y="5738583"/>
            <a:ext cx="6390225" cy="94736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Times New Roman" panose="02020603050405020304" pitchFamily="18" charset="0"/>
                <a:sym typeface="Calibri"/>
              </a:rPr>
              <a:t>將模型套用到使用情境上作應用、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Times New Roman" panose="02020603050405020304" pitchFamily="18" charset="0"/>
                <a:sym typeface="Calibri"/>
              </a:rPr>
              <a:t>inference</a:t>
            </a: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Times New Roman" panose="02020603050405020304" pitchFamily="18" charset="0"/>
                <a:sym typeface="Calibri"/>
              </a:rPr>
              <a:t>。並依據效果重新修正前述轉換、訓練方式。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478ECAB9-4BD3-4FB8-89CA-00EFDC62870C}"/>
              </a:ext>
            </a:extLst>
          </p:cNvPr>
          <p:cNvSpPr/>
          <p:nvPr/>
        </p:nvSpPr>
        <p:spPr>
          <a:xfrm>
            <a:off x="2934228" y="5516901"/>
            <a:ext cx="1850122" cy="4262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0800" cap="flat">
            <a:noFill/>
            <a:prstDash val="solid"/>
            <a:round/>
          </a:ln>
          <a:effectLst>
            <a:outerShdw blurRad="76200" dist="381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ea"/>
                <a:cs typeface="Times New Roman" panose="02020603050405020304" pitchFamily="18" charset="0"/>
                <a:sym typeface="Calibri"/>
              </a:rPr>
              <a:t>模型驗證、應用</a:t>
            </a:r>
          </a:p>
        </p:txBody>
      </p:sp>
      <p:sp>
        <p:nvSpPr>
          <p:cNvPr id="25" name="箭號: 向下 24">
            <a:extLst>
              <a:ext uri="{FF2B5EF4-FFF2-40B4-BE49-F238E27FC236}">
                <a16:creationId xmlns:a16="http://schemas.microsoft.com/office/drawing/2014/main" id="{6CC28B0A-3BD5-4E80-965F-6C53D4A5D7E5}"/>
              </a:ext>
            </a:extLst>
          </p:cNvPr>
          <p:cNvSpPr/>
          <p:nvPr/>
        </p:nvSpPr>
        <p:spPr>
          <a:xfrm>
            <a:off x="2939738" y="5957393"/>
            <a:ext cx="473290" cy="715880"/>
          </a:xfrm>
          <a:prstGeom prst="downArrow">
            <a:avLst/>
          </a:prstGeom>
          <a:solidFill>
            <a:srgbClr val="FFC000"/>
          </a:solidFill>
          <a:ln w="19050" cap="flat">
            <a:solidFill>
              <a:schemeClr val="tx2">
                <a:lumMod val="75000"/>
              </a:schemeClr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cs"/>
              <a:sym typeface="Calibri"/>
            </a:endParaRPr>
          </a:p>
        </p:txBody>
      </p:sp>
      <p:sp>
        <p:nvSpPr>
          <p:cNvPr id="26" name="箭號: 迴轉箭號 25">
            <a:extLst>
              <a:ext uri="{FF2B5EF4-FFF2-40B4-BE49-F238E27FC236}">
                <a16:creationId xmlns:a16="http://schemas.microsoft.com/office/drawing/2014/main" id="{25695396-0A9F-4DC9-A894-42EC79AA07A9}"/>
              </a:ext>
            </a:extLst>
          </p:cNvPr>
          <p:cNvSpPr/>
          <p:nvPr/>
        </p:nvSpPr>
        <p:spPr>
          <a:xfrm rot="5400000" flipH="1">
            <a:off x="8688815" y="4695401"/>
            <a:ext cx="2899170" cy="738662"/>
          </a:xfrm>
          <a:prstGeom prst="uturnArrow">
            <a:avLst>
              <a:gd name="adj1" fmla="val 15700"/>
              <a:gd name="adj2" fmla="val 25000"/>
              <a:gd name="adj3" fmla="val 22210"/>
              <a:gd name="adj4" fmla="val 43750"/>
              <a:gd name="adj5" fmla="val 100000"/>
            </a:avLst>
          </a:prstGeom>
          <a:solidFill>
            <a:srgbClr val="FFC000"/>
          </a:solidFill>
          <a:ln w="19050" cap="flat">
            <a:solidFill>
              <a:schemeClr val="tx2">
                <a:lumMod val="75000"/>
              </a:schemeClr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8946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B040DE32-42E7-4172-98BA-10719E081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</a:t>
            </a:r>
            <a:r>
              <a:rPr lang="zh-TW" altLang="en-US" dirty="0"/>
              <a:t>：決策樹不是完美的，其中還有什麼問題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96D59E-0A4E-42C1-A7E1-6E90925950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5248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7A769F4-770F-46FF-96DD-3DE166C80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沒有說清楚的事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2A08C5F-F0D4-4EB4-8592-03311F1B3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Q1</a:t>
            </a:r>
            <a:r>
              <a:rPr lang="zh-TW" altLang="en-US" dirty="0"/>
              <a:t>：用什麼方法找出某個特徵的某個分界點？</a:t>
            </a:r>
            <a:endParaRPr lang="en-US" altLang="zh-TW" dirty="0"/>
          </a:p>
          <a:p>
            <a:r>
              <a:rPr lang="en-US" altLang="zh-TW" dirty="0"/>
              <a:t>Q2</a:t>
            </a:r>
            <a:r>
              <a:rPr lang="zh-TW" altLang="en-US" dirty="0"/>
              <a:t>：分界點的資料侷限於數值嗎？</a:t>
            </a:r>
          </a:p>
        </p:txBody>
      </p:sp>
    </p:spTree>
    <p:extLst>
      <p:ext uri="{BB962C8B-B14F-4D97-AF65-F5344CB8AC3E}">
        <p14:creationId xmlns:p14="http://schemas.microsoft.com/office/powerpoint/2010/main" val="4283592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AE5EEB-0EBB-43E5-947D-C052EF50A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721309"/>
          </a:xfrm>
        </p:spPr>
        <p:txBody>
          <a:bodyPr/>
          <a:lstStyle/>
          <a:p>
            <a:r>
              <a:rPr lang="zh-TW" altLang="en-US" dirty="0"/>
              <a:t>換個角度想</a:t>
            </a:r>
            <a:br>
              <a:rPr lang="en-US" altLang="zh-TW" dirty="0"/>
            </a:br>
            <a:r>
              <a:rPr lang="zh-TW" altLang="en-US" dirty="0"/>
              <a:t>點的位置是否有什麼玄機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436263-E98A-4E8E-BDBF-A68D9481E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84" y="2487657"/>
            <a:ext cx="6932219" cy="4166707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F4985DAD-8481-4C19-A00A-40F5FFC4B5C8}"/>
              </a:ext>
            </a:extLst>
          </p:cNvPr>
          <p:cNvSpPr/>
          <p:nvPr/>
        </p:nvSpPr>
        <p:spPr>
          <a:xfrm>
            <a:off x="1691148" y="5191432"/>
            <a:ext cx="1297858" cy="131752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52A52350-62A5-4AB0-BECE-0056670B7175}"/>
              </a:ext>
            </a:extLst>
          </p:cNvPr>
          <p:cNvSpPr/>
          <p:nvPr/>
        </p:nvSpPr>
        <p:spPr>
          <a:xfrm>
            <a:off x="3371560" y="4384624"/>
            <a:ext cx="1622323" cy="1362075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7C54EE6F-8000-4664-ACDC-4B576905FB11}"/>
              </a:ext>
            </a:extLst>
          </p:cNvPr>
          <p:cNvSpPr/>
          <p:nvPr/>
        </p:nvSpPr>
        <p:spPr>
          <a:xfrm>
            <a:off x="4689986" y="3429001"/>
            <a:ext cx="2222091" cy="1681214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213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A8B7E-ECEA-4269-B6DA-FE484B3D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KNN</a:t>
            </a:r>
            <a:r>
              <a:rPr lang="zh-TW" altLang="en-US" dirty="0"/>
              <a:t>　</a:t>
            </a:r>
            <a:r>
              <a:rPr lang="en-US" altLang="zh-TW" dirty="0"/>
              <a:t>(</a:t>
            </a:r>
            <a:r>
              <a:rPr lang="en-US" altLang="zh-TW" u="sng" dirty="0"/>
              <a:t>K</a:t>
            </a:r>
            <a:r>
              <a:rPr lang="en-US" altLang="zh-TW" dirty="0"/>
              <a:t> </a:t>
            </a:r>
            <a:r>
              <a:rPr lang="en-US" altLang="zh-TW" u="sng" dirty="0"/>
              <a:t>N</a:t>
            </a:r>
            <a:r>
              <a:rPr lang="en-US" altLang="zh-TW" dirty="0"/>
              <a:t>earest </a:t>
            </a:r>
            <a:r>
              <a:rPr lang="en-US" altLang="zh-TW" u="sng" dirty="0"/>
              <a:t>N</a:t>
            </a:r>
            <a:r>
              <a:rPr lang="en-US" altLang="zh-TW" dirty="0"/>
              <a:t>eighbor)</a:t>
            </a:r>
            <a:endParaRPr lang="zh-TW" altLang="en-US" dirty="0"/>
          </a:p>
        </p:txBody>
      </p:sp>
      <p:pic>
        <p:nvPicPr>
          <p:cNvPr id="3074" name="Picture 2" descr="Example on KNN classifier">
            <a:extLst>
              <a:ext uri="{FF2B5EF4-FFF2-40B4-BE49-F238E27FC236}">
                <a16:creationId xmlns:a16="http://schemas.microsoft.com/office/drawing/2014/main" id="{B4E60888-9C87-416F-874A-2A9D419AC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93740"/>
            <a:ext cx="5237079" cy="42629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65F43A3-BA22-402C-A5B2-89628B5DA8D3}"/>
              </a:ext>
            </a:extLst>
          </p:cNvPr>
          <p:cNvSpPr/>
          <p:nvPr/>
        </p:nvSpPr>
        <p:spPr>
          <a:xfrm>
            <a:off x="0" y="6488668"/>
            <a:ext cx="8042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https://www.researchgate.net/figure/Example-on-KNN-classifier_fig1_331424423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B1AAB4D-5101-43FE-A824-0DC5B19D33CA}"/>
              </a:ext>
            </a:extLst>
          </p:cNvPr>
          <p:cNvSpPr txBox="1"/>
          <p:nvPr/>
        </p:nvSpPr>
        <p:spPr>
          <a:xfrm>
            <a:off x="9733935" y="124122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物以類聚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45F4E25-C612-4CF6-B66F-E6155F185398}"/>
              </a:ext>
            </a:extLst>
          </p:cNvPr>
          <p:cNvSpPr txBox="1"/>
          <p:nvPr/>
        </p:nvSpPr>
        <p:spPr>
          <a:xfrm>
            <a:off x="6194321" y="240945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歸納出屬於同一類的點。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99C77A8-20BB-4D38-8BA8-55AFCFE1347C}"/>
              </a:ext>
            </a:extLst>
          </p:cNvPr>
          <p:cNvSpPr txBox="1"/>
          <p:nvPr/>
        </p:nvSpPr>
        <p:spPr>
          <a:xfrm>
            <a:off x="6194321" y="3103055"/>
            <a:ext cx="5388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有新資料的時候，依照與各點的距離進行分類。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3CC5242-E0E6-49D1-B93A-BAC5969D560A}"/>
              </a:ext>
            </a:extLst>
          </p:cNvPr>
          <p:cNvSpPr txBox="1"/>
          <p:nvPr/>
        </p:nvSpPr>
        <p:spPr>
          <a:xfrm>
            <a:off x="4907980" y="5482577"/>
            <a:ext cx="74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K=3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22488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91DD49-9F21-4D63-949C-24589B6A1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如何使用</a:t>
            </a:r>
            <a:r>
              <a:rPr lang="en-US" altLang="zh-TW" dirty="0"/>
              <a:t>KNN</a:t>
            </a:r>
            <a:r>
              <a:rPr lang="zh-TW" altLang="en-US" dirty="0"/>
              <a:t>模型</a:t>
            </a:r>
            <a:r>
              <a:rPr lang="en-US" altLang="zh-TW" dirty="0"/>
              <a:t>?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0EE7FB9-C159-498B-B8D1-E5C4FA996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831330"/>
              </p:ext>
            </p:extLst>
          </p:nvPr>
        </p:nvGraphicFramePr>
        <p:xfrm>
          <a:off x="1215920" y="1553268"/>
          <a:ext cx="10012518" cy="494997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64698">
                  <a:extLst>
                    <a:ext uri="{9D8B030D-6E8A-4147-A177-3AD203B41FA5}">
                      <a16:colId xmlns:a16="http://schemas.microsoft.com/office/drawing/2014/main" val="1856949226"/>
                    </a:ext>
                  </a:extLst>
                </a:gridCol>
                <a:gridCol w="7747820">
                  <a:extLst>
                    <a:ext uri="{9D8B030D-6E8A-4147-A177-3AD203B41FA5}">
                      <a16:colId xmlns:a16="http://schemas.microsoft.com/office/drawing/2014/main" val="4001834063"/>
                    </a:ext>
                  </a:extLst>
                </a:gridCol>
              </a:tblGrid>
              <a:tr h="104114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b="0" dirty="0"/>
                        <a:t>輸入 </a:t>
                      </a:r>
                      <a:r>
                        <a:rPr lang="en-US" altLang="zh-TW" sz="2800" b="0" dirty="0"/>
                        <a:t>(Input)</a:t>
                      </a:r>
                      <a:endParaRPr lang="zh-TW" altLang="en-US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800" b="0" dirty="0"/>
                        <a:t>給一筆資料。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537038"/>
                  </a:ext>
                </a:extLst>
              </a:tr>
              <a:tr h="91711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/>
                        <a:t>輸出 </a:t>
                      </a:r>
                      <a:r>
                        <a:rPr lang="en-US" altLang="zh-TW" sz="2800" dirty="0"/>
                        <a:t>(Output)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800" dirty="0"/>
                        <a:t>這筆資料應該屬於哪個群組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4092034"/>
                  </a:ext>
                </a:extLst>
              </a:tr>
              <a:tr h="164849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/>
                        <a:t>計算方式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/>
                        <a:t>使用距離公式計算這筆資料離哪個點比較近。</a:t>
                      </a:r>
                      <a:endParaRPr lang="en-US" altLang="zh-TW" sz="2800" dirty="0"/>
                    </a:p>
                    <a:p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006151"/>
                  </a:ext>
                </a:extLst>
              </a:tr>
              <a:tr h="134322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/>
                        <a:t>特性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800" dirty="0"/>
                        <a:t>需要計算每個點的距離，然後再做比較。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366750"/>
                  </a:ext>
                </a:extLst>
              </a:tr>
            </a:tbl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81143B52-BB54-4A1B-A3FA-EBA4D23E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485" y="4146244"/>
            <a:ext cx="3133725" cy="9276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25873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173B05-8D3A-48A2-89F9-0B8A4F288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000" dirty="0"/>
              <a:t>程式實作 </a:t>
            </a:r>
            <a:r>
              <a:rPr lang="en-US" altLang="zh-TW" sz="6000" cap="none" dirty="0"/>
              <a:t>Lab02-2</a:t>
            </a:r>
            <a:br>
              <a:rPr lang="en-US" altLang="zh-TW" cap="none" dirty="0"/>
            </a:b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D12976-3BF2-489B-808E-439E686D2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請使用</a:t>
            </a:r>
            <a:r>
              <a:rPr lang="en-US" altLang="zh-TW" sz="3600" dirty="0" err="1"/>
              <a:t>Jupyter</a:t>
            </a:r>
            <a:r>
              <a:rPr lang="zh-TW" altLang="en-US" sz="3600" dirty="0"/>
              <a:t> </a:t>
            </a:r>
            <a:r>
              <a:rPr lang="en-US" altLang="zh-TW" sz="3600" dirty="0"/>
              <a:t>Notebook</a:t>
            </a:r>
          </a:p>
          <a:p>
            <a:r>
              <a:rPr lang="zh-TW" altLang="en-US" sz="3600" dirty="0"/>
              <a:t>打開檔案 </a:t>
            </a:r>
            <a:r>
              <a:rPr lang="en-US" altLang="zh-TW" sz="3600" dirty="0"/>
              <a:t>Lab02-02-K_Nearest_Neighbor.ipynb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04937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77751-5614-4101-8576-6E4AFEAF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課程地圖</a:t>
            </a:r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A106431F-440E-4D48-83FC-4DD5FBDFEB10}"/>
              </a:ext>
            </a:extLst>
          </p:cNvPr>
          <p:cNvSpPr/>
          <p:nvPr/>
        </p:nvSpPr>
        <p:spPr>
          <a:xfrm>
            <a:off x="1032387" y="1417639"/>
            <a:ext cx="8989971" cy="4866968"/>
          </a:xfrm>
          <a:custGeom>
            <a:avLst/>
            <a:gdLst>
              <a:gd name="connsiteX0" fmla="*/ 0 w 9350477"/>
              <a:gd name="connsiteY0" fmla="*/ 4866968 h 4866968"/>
              <a:gd name="connsiteX1" fmla="*/ 7157884 w 9350477"/>
              <a:gd name="connsiteY1" fmla="*/ 3687097 h 4866968"/>
              <a:gd name="connsiteX2" fmla="*/ 3401961 w 9350477"/>
              <a:gd name="connsiteY2" fmla="*/ 1691149 h 4866968"/>
              <a:gd name="connsiteX3" fmla="*/ 9350477 w 9350477"/>
              <a:gd name="connsiteY3" fmla="*/ 0 h 4866968"/>
              <a:gd name="connsiteX4" fmla="*/ 9350477 w 9350477"/>
              <a:gd name="connsiteY4" fmla="*/ 0 h 48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0477" h="4866968">
                <a:moveTo>
                  <a:pt x="0" y="4866968"/>
                </a:moveTo>
                <a:cubicBezTo>
                  <a:pt x="3295445" y="4541684"/>
                  <a:pt x="6590891" y="4216400"/>
                  <a:pt x="7157884" y="3687097"/>
                </a:cubicBezTo>
                <a:cubicBezTo>
                  <a:pt x="7724878" y="3157794"/>
                  <a:pt x="3036529" y="2305665"/>
                  <a:pt x="3401961" y="1691149"/>
                </a:cubicBezTo>
                <a:cubicBezTo>
                  <a:pt x="3767393" y="1076633"/>
                  <a:pt x="9350477" y="0"/>
                  <a:pt x="9350477" y="0"/>
                </a:cubicBezTo>
                <a:lnTo>
                  <a:pt x="9350477" y="0"/>
                </a:lnTo>
              </a:path>
            </a:pathLst>
          </a:custGeom>
          <a:ln w="762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0C8DC388-721B-44FE-8BF9-E5A467BEE153}"/>
              </a:ext>
            </a:extLst>
          </p:cNvPr>
          <p:cNvGrpSpPr/>
          <p:nvPr/>
        </p:nvGrpSpPr>
        <p:grpSpPr>
          <a:xfrm>
            <a:off x="277151" y="5517294"/>
            <a:ext cx="2339102" cy="934729"/>
            <a:chOff x="277151" y="5517294"/>
            <a:chExt cx="2339102" cy="934729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D3EE710E-5921-4052-9954-BCBC0FE97474}"/>
                </a:ext>
              </a:extLst>
            </p:cNvPr>
            <p:cNvSpPr/>
            <p:nvPr/>
          </p:nvSpPr>
          <p:spPr>
            <a:xfrm>
              <a:off x="895040" y="6187259"/>
              <a:ext cx="274693" cy="264764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8D4B3AB-5E4E-419A-B904-8ADFE77B244E}"/>
                </a:ext>
              </a:extLst>
            </p:cNvPr>
            <p:cNvSpPr txBox="1"/>
            <p:nvPr/>
          </p:nvSpPr>
          <p:spPr>
            <a:xfrm>
              <a:off x="277151" y="5517294"/>
              <a:ext cx="2339102" cy="5232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dirty="0"/>
                <a:t>資料中的科學</a:t>
              </a:r>
              <a:endParaRPr lang="en-US" altLang="zh-TW" sz="2800" dirty="0"/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4EE11D-D611-45D9-9B73-07713397C5B5}"/>
              </a:ext>
            </a:extLst>
          </p:cNvPr>
          <p:cNvSpPr txBox="1"/>
          <p:nvPr/>
        </p:nvSpPr>
        <p:spPr>
          <a:xfrm>
            <a:off x="7392570" y="3722661"/>
            <a:ext cx="2698175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zh-TW" altLang="en-US" sz="2800" dirty="0"/>
              <a:t>實境應用</a:t>
            </a:r>
            <a:endParaRPr lang="en-US" altLang="zh-TW" sz="2800" dirty="0"/>
          </a:p>
          <a:p>
            <a:pPr algn="ctr"/>
            <a:r>
              <a:rPr lang="zh-TW" altLang="en-US" sz="2800" dirty="0"/>
              <a:t>哪裡的房價貴？</a:t>
            </a:r>
            <a:endParaRPr lang="en-US" altLang="zh-TW" sz="28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6D11ABA-D6B5-4893-BEF7-70D6AC1734BA}"/>
              </a:ext>
            </a:extLst>
          </p:cNvPr>
          <p:cNvSpPr txBox="1"/>
          <p:nvPr/>
        </p:nvSpPr>
        <p:spPr>
          <a:xfrm>
            <a:off x="8868745" y="616574"/>
            <a:ext cx="3052385" cy="882491"/>
          </a:xfrm>
          <a:prstGeom prst="ellipseRibbon2">
            <a:avLst>
              <a:gd name="adj1" fmla="val 33130"/>
              <a:gd name="adj2" fmla="val 64499"/>
              <a:gd name="adj3" fmla="val 1897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zh-TW" altLang="en-US" sz="2800" dirty="0"/>
              <a:t>ＡＩ爭霸戰</a:t>
            </a:r>
            <a:endParaRPr lang="en-US" altLang="zh-TW" sz="2800" dirty="0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91898CB-8039-4DFE-B931-774C1FAA11B3}"/>
              </a:ext>
            </a:extLst>
          </p:cNvPr>
          <p:cNvGrpSpPr/>
          <p:nvPr/>
        </p:nvGrpSpPr>
        <p:grpSpPr>
          <a:xfrm>
            <a:off x="2835355" y="4776840"/>
            <a:ext cx="2420856" cy="1363319"/>
            <a:chOff x="2835355" y="4776840"/>
            <a:chExt cx="2420856" cy="1363319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2A2B8B7-149A-458C-A2D0-4C2F755133BA}"/>
                </a:ext>
              </a:extLst>
            </p:cNvPr>
            <p:cNvSpPr txBox="1"/>
            <p:nvPr/>
          </p:nvSpPr>
          <p:spPr>
            <a:xfrm>
              <a:off x="2835355" y="4776840"/>
              <a:ext cx="2420856" cy="95410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dirty="0"/>
                <a:t>資料剖析 </a:t>
              </a:r>
              <a:endParaRPr lang="en-US" altLang="zh-TW" sz="2800" dirty="0"/>
            </a:p>
            <a:p>
              <a:pPr algn="ctr"/>
              <a:r>
                <a:rPr lang="zh-TW" altLang="en-US" sz="2800" dirty="0"/>
                <a:t>漂亮的鳶尾花</a:t>
              </a:r>
              <a:r>
                <a:rPr lang="en-US" altLang="zh-TW" sz="2800" dirty="0"/>
                <a:t> </a:t>
              </a:r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334C5FCF-76A0-49C7-AFD2-48D288C8A9AE}"/>
                </a:ext>
              </a:extLst>
            </p:cNvPr>
            <p:cNvSpPr/>
            <p:nvPr/>
          </p:nvSpPr>
          <p:spPr>
            <a:xfrm>
              <a:off x="3706700" y="5875395"/>
              <a:ext cx="274693" cy="264764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7FE7EF76-96FE-433F-97DC-C4B44115282F}"/>
              </a:ext>
            </a:extLst>
          </p:cNvPr>
          <p:cNvGrpSpPr/>
          <p:nvPr/>
        </p:nvGrpSpPr>
        <p:grpSpPr>
          <a:xfrm>
            <a:off x="6844257" y="5357247"/>
            <a:ext cx="3137553" cy="526374"/>
            <a:chOff x="6844257" y="5357247"/>
            <a:chExt cx="3137553" cy="52637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A1B59ED8-6169-424D-B11F-553965A8ADDA}"/>
                </a:ext>
              </a:extLst>
            </p:cNvPr>
            <p:cNvSpPr txBox="1"/>
            <p:nvPr/>
          </p:nvSpPr>
          <p:spPr>
            <a:xfrm>
              <a:off x="7283635" y="5360401"/>
              <a:ext cx="2698175" cy="5232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dirty="0"/>
                <a:t>機器學習大觀園</a:t>
              </a:r>
              <a:endParaRPr lang="en-US" altLang="zh-TW" sz="2800" dirty="0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3BA88645-BACE-4E9C-82FF-EBDFFAB54510}"/>
                </a:ext>
              </a:extLst>
            </p:cNvPr>
            <p:cNvSpPr/>
            <p:nvPr/>
          </p:nvSpPr>
          <p:spPr>
            <a:xfrm>
              <a:off x="6844257" y="5357247"/>
              <a:ext cx="274693" cy="26476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" name="橢圓 21">
            <a:extLst>
              <a:ext uri="{FF2B5EF4-FFF2-40B4-BE49-F238E27FC236}">
                <a16:creationId xmlns:a16="http://schemas.microsoft.com/office/drawing/2014/main" id="{5BC5C976-BC8B-4D15-81C5-68DE46F6EB1A}"/>
              </a:ext>
            </a:extLst>
          </p:cNvPr>
          <p:cNvSpPr/>
          <p:nvPr/>
        </p:nvSpPr>
        <p:spPr>
          <a:xfrm>
            <a:off x="6701512" y="4228738"/>
            <a:ext cx="274693" cy="264764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0AA28AFE-079C-4B0B-BCDF-0255305B8E78}"/>
              </a:ext>
            </a:extLst>
          </p:cNvPr>
          <p:cNvGrpSpPr/>
          <p:nvPr/>
        </p:nvGrpSpPr>
        <p:grpSpPr>
          <a:xfrm>
            <a:off x="1790344" y="2944246"/>
            <a:ext cx="2658081" cy="523220"/>
            <a:chOff x="1790344" y="2944246"/>
            <a:chExt cx="2658081" cy="523220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68A46E38-B764-4F67-A759-6A39B0E1A2E6}"/>
                </a:ext>
              </a:extLst>
            </p:cNvPr>
            <p:cNvSpPr txBox="1"/>
            <p:nvPr/>
          </p:nvSpPr>
          <p:spPr>
            <a:xfrm>
              <a:off x="1790344" y="2944246"/>
              <a:ext cx="2146742" cy="52322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dirty="0"/>
                <a:t>磚塊怎麼打</a:t>
              </a:r>
              <a:r>
                <a:rPr lang="en-US" altLang="zh-TW" sz="2800" dirty="0"/>
                <a:t>?</a:t>
              </a:r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9F400B89-B282-45A5-9C22-AA0771C69E32}"/>
                </a:ext>
              </a:extLst>
            </p:cNvPr>
            <p:cNvSpPr/>
            <p:nvPr/>
          </p:nvSpPr>
          <p:spPr>
            <a:xfrm>
              <a:off x="4173732" y="3050672"/>
              <a:ext cx="274693" cy="264764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F56911D1-AE6C-4CA4-BE21-BA2D3F52365A}"/>
              </a:ext>
            </a:extLst>
          </p:cNvPr>
          <p:cNvGrpSpPr/>
          <p:nvPr/>
        </p:nvGrpSpPr>
        <p:grpSpPr>
          <a:xfrm>
            <a:off x="6701512" y="1992387"/>
            <a:ext cx="2602653" cy="665643"/>
            <a:chOff x="6701512" y="1992387"/>
            <a:chExt cx="2602653" cy="665643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61EC5CB4-6DFF-4395-9A3C-32E5C1A95FCE}"/>
                </a:ext>
              </a:extLst>
            </p:cNvPr>
            <p:cNvSpPr txBox="1"/>
            <p:nvPr/>
          </p:nvSpPr>
          <p:spPr>
            <a:xfrm>
              <a:off x="7025977" y="2134810"/>
              <a:ext cx="2278188" cy="5232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dirty="0"/>
                <a:t>遊戲</a:t>
              </a:r>
              <a:r>
                <a:rPr lang="en-US" altLang="zh-TW" sz="2800" dirty="0"/>
                <a:t>AI</a:t>
              </a:r>
              <a:r>
                <a:rPr lang="zh-TW" altLang="en-US" sz="2800" dirty="0"/>
                <a:t>的誕生</a:t>
              </a:r>
              <a:endParaRPr lang="en-US" altLang="zh-TW" sz="2800" dirty="0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903A55E0-D2C2-4CBD-BD66-8408779EDDC4}"/>
                </a:ext>
              </a:extLst>
            </p:cNvPr>
            <p:cNvSpPr/>
            <p:nvPr/>
          </p:nvSpPr>
          <p:spPr>
            <a:xfrm>
              <a:off x="6701512" y="1992387"/>
              <a:ext cx="274693" cy="264764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691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34B20AB-DF7B-4931-BA42-F9DC7F5D6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</a:t>
            </a:r>
            <a:r>
              <a:rPr lang="zh-TW" altLang="en-US" dirty="0"/>
              <a:t> 要怎麼比較兩種數學模型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D779215-05F4-4B8F-B9CA-ECB3313BF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準確率、速度、記憶體</a:t>
            </a:r>
          </a:p>
        </p:txBody>
      </p:sp>
    </p:spTree>
    <p:extLst>
      <p:ext uri="{BB962C8B-B14F-4D97-AF65-F5344CB8AC3E}">
        <p14:creationId xmlns:p14="http://schemas.microsoft.com/office/powerpoint/2010/main" val="52286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346A9A-E0E5-45A2-A18F-7172F818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練習：用</a:t>
            </a:r>
            <a:r>
              <a:rPr lang="en-US" altLang="zh-TW" dirty="0"/>
              <a:t>DT</a:t>
            </a:r>
            <a:r>
              <a:rPr lang="zh-TW" altLang="en-US" dirty="0"/>
              <a:t>與</a:t>
            </a:r>
            <a:r>
              <a:rPr lang="en-US" altLang="zh-TW" dirty="0"/>
              <a:t>KNN</a:t>
            </a:r>
            <a:r>
              <a:rPr lang="zh-TW" altLang="en-US" dirty="0"/>
              <a:t>蒐集</a:t>
            </a:r>
            <a:r>
              <a:rPr lang="en-US" altLang="zh-TW" dirty="0"/>
              <a:t>10</a:t>
            </a:r>
            <a:r>
              <a:rPr lang="zh-TW" altLang="en-US" dirty="0"/>
              <a:t>次訓練結果，並繪製折線圖。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8821AB-6C78-4E47-B15E-AC743E3338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plt.plot</a:t>
            </a:r>
            <a:r>
              <a:rPr lang="en-US" altLang="zh-TW" dirty="0"/>
              <a:t>(X,Y)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E1C58C4-57D2-4CAB-BFCD-094B04A8E2C8}"/>
              </a:ext>
            </a:extLst>
          </p:cNvPr>
          <p:cNvSpPr/>
          <p:nvPr/>
        </p:nvSpPr>
        <p:spPr>
          <a:xfrm>
            <a:off x="-31960" y="6488668"/>
            <a:ext cx="6127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2"/>
              </a:rPr>
              <a:t>https://matplotlib.org/api/_as_gen/matplotlib.pyplot.plot.html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7904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45DB4A0E-A14D-4241-AD8C-5AE3AC8C01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6557188"/>
              </p:ext>
            </p:extLst>
          </p:nvPr>
        </p:nvGraphicFramePr>
        <p:xfrm>
          <a:off x="1114323" y="650839"/>
          <a:ext cx="9255432" cy="5808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31653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29C7D05-4F7A-4335-B1D6-32B6F06E4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62" y="380703"/>
            <a:ext cx="9891252" cy="1835093"/>
          </a:xfrm>
        </p:spPr>
        <p:txBody>
          <a:bodyPr/>
          <a:lstStyle/>
          <a:p>
            <a:r>
              <a:rPr lang="zh-TW" altLang="en-US" sz="4800" dirty="0"/>
              <a:t>重新思考：</a:t>
            </a:r>
            <a:br>
              <a:rPr lang="en-US" altLang="zh-TW" sz="4800" dirty="0"/>
            </a:br>
            <a:r>
              <a:rPr lang="zh-TW" altLang="en-US" sz="4800" dirty="0"/>
              <a:t>可以用幾條線來分類資料嗎</a:t>
            </a:r>
            <a:r>
              <a:rPr lang="en-US" altLang="zh-TW" sz="4800" dirty="0"/>
              <a:t>?</a:t>
            </a:r>
            <a:endParaRPr lang="zh-TW" altLang="en-US" sz="48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762852E-236C-4F6F-8DFB-0AA303440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765" y="2215796"/>
            <a:ext cx="8723245" cy="4406847"/>
          </a:xfrm>
          <a:prstGeom prst="rect">
            <a:avLst/>
          </a:prstGeom>
          <a:solidFill>
            <a:schemeClr val="bg1"/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46B76E4-9A13-4BA2-AD34-DC1618355FBD}"/>
              </a:ext>
            </a:extLst>
          </p:cNvPr>
          <p:cNvCxnSpPr/>
          <p:nvPr/>
        </p:nvCxnSpPr>
        <p:spPr>
          <a:xfrm>
            <a:off x="3696929" y="3854245"/>
            <a:ext cx="1809136" cy="196645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538A564E-E3D0-4D8D-AD75-6E041D0326E0}"/>
              </a:ext>
            </a:extLst>
          </p:cNvPr>
          <p:cNvCxnSpPr>
            <a:cxnSpLocks/>
          </p:cNvCxnSpPr>
          <p:nvPr/>
        </p:nvCxnSpPr>
        <p:spPr>
          <a:xfrm>
            <a:off x="4601497" y="3333135"/>
            <a:ext cx="0" cy="214343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7E75A98-A5A4-4D00-A0A0-2F1021FBDE9F}"/>
              </a:ext>
            </a:extLst>
          </p:cNvPr>
          <p:cNvCxnSpPr>
            <a:cxnSpLocks/>
          </p:cNvCxnSpPr>
          <p:nvPr/>
        </p:nvCxnSpPr>
        <p:spPr>
          <a:xfrm flipH="1" flipV="1">
            <a:off x="5185501" y="3429001"/>
            <a:ext cx="3840512" cy="168377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60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C8E1CE-1DE0-4365-9DC9-127349F8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cap="none" dirty="0"/>
              <a:t>Support Vector Machine</a:t>
            </a:r>
            <a:endParaRPr lang="zh-TW" altLang="en-US" sz="5400" cap="none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1A3038-BD2D-4E9A-BCD7-1D3A7D16D8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請參考</a:t>
            </a:r>
            <a:r>
              <a:rPr lang="en-US" altLang="zh-TW" dirty="0"/>
              <a:t>Lab02-03-SupportedVectorMachine.ipynb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4601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B788E3-B44E-40F3-A5D4-B000779D7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SVM</a:t>
            </a:r>
            <a:endParaRPr lang="zh-TW" alt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936FA32B-EBB7-4A89-90B4-038A7117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06251"/>
            <a:ext cx="8974257" cy="357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14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91DD49-9F21-4D63-949C-24589B6A1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如何使用</a:t>
            </a:r>
            <a:r>
              <a:rPr lang="en-US" altLang="zh-TW" dirty="0"/>
              <a:t>SVM</a:t>
            </a:r>
            <a:r>
              <a:rPr lang="zh-TW" altLang="en-US" dirty="0"/>
              <a:t>模型</a:t>
            </a:r>
            <a:r>
              <a:rPr lang="en-US" altLang="zh-TW" dirty="0"/>
              <a:t>?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0EE7FB9-C159-498B-B8D1-E5C4FA996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994288"/>
              </p:ext>
            </p:extLst>
          </p:nvPr>
        </p:nvGraphicFramePr>
        <p:xfrm>
          <a:off x="1215920" y="1553268"/>
          <a:ext cx="10012518" cy="494997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64698">
                  <a:extLst>
                    <a:ext uri="{9D8B030D-6E8A-4147-A177-3AD203B41FA5}">
                      <a16:colId xmlns:a16="http://schemas.microsoft.com/office/drawing/2014/main" val="1856949226"/>
                    </a:ext>
                  </a:extLst>
                </a:gridCol>
                <a:gridCol w="7747820">
                  <a:extLst>
                    <a:ext uri="{9D8B030D-6E8A-4147-A177-3AD203B41FA5}">
                      <a16:colId xmlns:a16="http://schemas.microsoft.com/office/drawing/2014/main" val="4001834063"/>
                    </a:ext>
                  </a:extLst>
                </a:gridCol>
              </a:tblGrid>
              <a:tr h="104114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b="0" dirty="0"/>
                        <a:t>輸入 </a:t>
                      </a:r>
                      <a:r>
                        <a:rPr lang="en-US" altLang="zh-TW" sz="2800" b="0" dirty="0"/>
                        <a:t>(Input)</a:t>
                      </a:r>
                      <a:endParaRPr lang="zh-TW" altLang="en-US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800" b="0" dirty="0"/>
                        <a:t>給一筆資料。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537038"/>
                  </a:ext>
                </a:extLst>
              </a:tr>
              <a:tr h="91711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/>
                        <a:t>輸出 </a:t>
                      </a:r>
                      <a:r>
                        <a:rPr lang="en-US" altLang="zh-TW" sz="2800" dirty="0"/>
                        <a:t>(Output)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800" dirty="0"/>
                        <a:t>這筆資料應該屬於哪個群組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4092034"/>
                  </a:ext>
                </a:extLst>
              </a:tr>
              <a:tr h="164849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/>
                        <a:t>計算方式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/>
                        <a:t>使用點到線距離公式計算這筆資料屬於哪個群組</a:t>
                      </a:r>
                      <a:endParaRPr lang="en-US" altLang="zh-TW" sz="2800" dirty="0"/>
                    </a:p>
                    <a:p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006151"/>
                  </a:ext>
                </a:extLst>
              </a:tr>
              <a:tr h="134322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/>
                        <a:t>特性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800" dirty="0"/>
                        <a:t>計算點到各個線</a:t>
                      </a:r>
                      <a:r>
                        <a:rPr lang="en-US" altLang="zh-TW" sz="2800" dirty="0"/>
                        <a:t>/</a:t>
                      </a:r>
                      <a:r>
                        <a:rPr lang="zh-TW" altLang="en-US" sz="2800" dirty="0"/>
                        <a:t>面的距離，然後再做比較。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366750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7F87A488-21AE-4944-9E72-CDBF4069C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744" b="59027"/>
          <a:stretch/>
        </p:blipFill>
        <p:spPr>
          <a:xfrm>
            <a:off x="3614199" y="3977740"/>
            <a:ext cx="4963601" cy="11044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58852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F5114-55D7-4414-B85F-427F94627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Nonlinear case 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E7CFB8-B2AB-4D56-95BA-085085496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2" y="2137719"/>
            <a:ext cx="8136049" cy="4084296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F1D5B28-DE8E-42B2-A98F-33DB35AAA932}"/>
              </a:ext>
            </a:extLst>
          </p:cNvPr>
          <p:cNvSpPr txBox="1"/>
          <p:nvPr/>
        </p:nvSpPr>
        <p:spPr>
          <a:xfrm>
            <a:off x="1121336" y="1340188"/>
            <a:ext cx="9949328" cy="129266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571500" marR="0" lvl="0" indent="-571500" algn="l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線性的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SVM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無法應用在非線性可分的情況，因此需要借助將資料投影到高維度的方法來將情況轉換為線性可分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Calibri"/>
            </a:endParaRPr>
          </a:p>
          <a:p>
            <a:pPr marL="0" marR="0" lvl="0" indent="0" algn="l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5985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43873-CD0B-42FE-B4C9-0EC214FE9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92" y="444970"/>
            <a:ext cx="10071963" cy="108848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 to higher dimension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00AC4F-2C26-4F38-91E1-01192C85D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2152" y="4449977"/>
            <a:ext cx="8651080" cy="22679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9564E4-A77A-4357-9395-9202E60DF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807" y="1804725"/>
            <a:ext cx="6614308" cy="10589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C6AD75-8763-47CB-BFF4-FEF9A8C63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1179" y="3429000"/>
            <a:ext cx="2354682" cy="6929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251093-D588-4F8B-8168-BCF4DD6D3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946772"/>
            <a:ext cx="8037200" cy="134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3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43873-CD0B-42FE-B4C9-0EC214FE9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91" y="444970"/>
            <a:ext cx="10671731" cy="108848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 to higher dimension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6BAF54-BAFE-46E4-9A1D-D92C86512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08" y="1898180"/>
            <a:ext cx="108775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32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60573AE-D418-4F77-BB26-0E56F920C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6000" dirty="0"/>
              <a:t>資料中的科學</a:t>
            </a:r>
            <a:endParaRPr lang="en-US" altLang="zh-TW" sz="600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E42C964-1DA4-47BE-A46A-862D0ED9E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973631"/>
          </a:xfrm>
        </p:spPr>
        <p:txBody>
          <a:bodyPr>
            <a:norm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看懂資料集的描述</a:t>
            </a:r>
            <a:r>
              <a:rPr lang="en-US" altLang="zh-TW" dirty="0"/>
              <a:t>(Description)</a:t>
            </a:r>
            <a:r>
              <a:rPr lang="zh-TW" altLang="en-US" dirty="0"/>
              <a:t>、參數或維度 </a:t>
            </a:r>
            <a:r>
              <a:rPr lang="en-US" altLang="zh-TW" dirty="0"/>
              <a:t>(features</a:t>
            </a:r>
            <a:r>
              <a:rPr lang="zh-TW" altLang="en-US" dirty="0"/>
              <a:t> </a:t>
            </a:r>
            <a:r>
              <a:rPr lang="en-US" altLang="zh-TW" dirty="0"/>
              <a:t>or dimensionality)</a:t>
            </a:r>
            <a:r>
              <a:rPr lang="zh-TW" altLang="en-US" dirty="0"/>
              <a:t>、資料數目與種類</a:t>
            </a:r>
            <a:r>
              <a:rPr lang="en-US" altLang="zh-TW" dirty="0"/>
              <a:t>(class</a:t>
            </a:r>
            <a:r>
              <a:rPr lang="zh-TW" altLang="en-US" dirty="0"/>
              <a:t> </a:t>
            </a:r>
            <a:r>
              <a:rPr lang="en-US" altLang="zh-TW" dirty="0"/>
              <a:t>or labels)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準備好</a:t>
            </a:r>
            <a:r>
              <a:rPr lang="en-US" altLang="zh-TW" dirty="0"/>
              <a:t>Anaconda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3543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43873-CD0B-42FE-B4C9-0EC214FE9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93" y="444970"/>
            <a:ext cx="9688504" cy="108848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 to higher dimension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9225F-3EA4-4C82-B136-AD1B4B00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347" y="3429000"/>
            <a:ext cx="4286250" cy="308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3A05C-D0A4-4AF2-BA3F-D9CC8A0BA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965" y="3429000"/>
            <a:ext cx="4362450" cy="3105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F8FC7C-8B30-4852-A388-B80C3460ECFA}"/>
              </a:ext>
            </a:extLst>
          </p:cNvPr>
          <p:cNvSpPr txBox="1"/>
          <p:nvPr/>
        </p:nvSpPr>
        <p:spPr>
          <a:xfrm>
            <a:off x="3591425" y="2556031"/>
            <a:ext cx="4362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High compute-intensive !</a:t>
            </a:r>
          </a:p>
        </p:txBody>
      </p:sp>
    </p:spTree>
    <p:extLst>
      <p:ext uri="{BB962C8B-B14F-4D97-AF65-F5344CB8AC3E}">
        <p14:creationId xmlns:p14="http://schemas.microsoft.com/office/powerpoint/2010/main" val="262205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E9E453D-A541-4F94-8922-2A2E8725E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沒有說清楚的事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F69C733-867D-43E5-A92D-CEFD68792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Q1</a:t>
            </a:r>
            <a:r>
              <a:rPr lang="zh-TW" altLang="en-US" dirty="0"/>
              <a:t>：如何找出分界線</a:t>
            </a:r>
            <a:r>
              <a:rPr lang="en-US" altLang="zh-TW" dirty="0"/>
              <a:t>?</a:t>
            </a:r>
          </a:p>
          <a:p>
            <a:endParaRPr lang="en-US" altLang="zh-TW" dirty="0"/>
          </a:p>
          <a:p>
            <a:r>
              <a:rPr lang="en-US" altLang="zh-TW" dirty="0"/>
              <a:t>Q2</a:t>
            </a:r>
            <a:r>
              <a:rPr lang="zh-TW" altLang="en-US" dirty="0"/>
              <a:t>：如何計算多維度資料的平面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2591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82F017BB-AA5E-43CB-8DD6-A487BDEF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機器學習的黑箱</a:t>
            </a:r>
            <a:r>
              <a:rPr lang="en-US" altLang="zh-TW" dirty="0"/>
              <a:t>-</a:t>
            </a:r>
            <a:r>
              <a:rPr lang="zh-TW" altLang="en-US" dirty="0"/>
              <a:t>類神經網路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F7FE768-8531-4B96-870E-3F7182724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請參考</a:t>
            </a:r>
            <a:r>
              <a:rPr lang="en-US" altLang="zh-TW" dirty="0"/>
              <a:t>Lab02-04-NeuralNetwork.ipynb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38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BF6CFA-3D48-4546-95EE-941626630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類神經網絡</a:t>
            </a:r>
            <a:r>
              <a:rPr lang="en-US" altLang="zh-TW" dirty="0"/>
              <a:t>(Neural Network)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27D9C4-4901-404A-87E0-73DB4D5CC4B1}"/>
              </a:ext>
            </a:extLst>
          </p:cNvPr>
          <p:cNvSpPr/>
          <p:nvPr/>
        </p:nvSpPr>
        <p:spPr>
          <a:xfrm>
            <a:off x="0" y="6479262"/>
            <a:ext cx="2824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medium-content-title-font"/>
                <a:hlinkClick r:id="rId2"/>
              </a:rPr>
              <a:t>快速反應機制─類神經網路</a:t>
            </a:r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11332D4A-B09D-4192-993E-FAFB80A42925}"/>
              </a:ext>
            </a:extLst>
          </p:cNvPr>
          <p:cNvGrpSpPr/>
          <p:nvPr/>
        </p:nvGrpSpPr>
        <p:grpSpPr>
          <a:xfrm>
            <a:off x="1894875" y="2075470"/>
            <a:ext cx="7868489" cy="4494744"/>
            <a:chOff x="1511417" y="1642076"/>
            <a:chExt cx="7868489" cy="449474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EEB8FA9-1013-48B1-B4EC-663E3CBAEC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6890" y="1642076"/>
              <a:ext cx="6031506" cy="4494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直線單箭頭接點 4">
              <a:extLst>
                <a:ext uri="{FF2B5EF4-FFF2-40B4-BE49-F238E27FC236}">
                  <a16:creationId xmlns:a16="http://schemas.microsoft.com/office/drawing/2014/main" id="{774A0B6F-1B62-439E-9B9C-3351E2407376}"/>
                </a:ext>
              </a:extLst>
            </p:cNvPr>
            <p:cNvCxnSpPr/>
            <p:nvPr/>
          </p:nvCxnSpPr>
          <p:spPr>
            <a:xfrm>
              <a:off x="2064774" y="2831687"/>
              <a:ext cx="92423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F064DE33-C961-45D0-96D9-5B54CF2FB088}"/>
                </a:ext>
              </a:extLst>
            </p:cNvPr>
            <p:cNvCxnSpPr/>
            <p:nvPr/>
          </p:nvCxnSpPr>
          <p:spPr>
            <a:xfrm>
              <a:off x="2064774" y="3642850"/>
              <a:ext cx="92423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5F914381-5700-4085-A198-5FFEA6FAD3E0}"/>
                </a:ext>
              </a:extLst>
            </p:cNvPr>
            <p:cNvCxnSpPr/>
            <p:nvPr/>
          </p:nvCxnSpPr>
          <p:spPr>
            <a:xfrm>
              <a:off x="2064774" y="4473676"/>
              <a:ext cx="92423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9A073E45-8F07-4723-B418-881BDF55F611}"/>
                </a:ext>
              </a:extLst>
            </p:cNvPr>
            <p:cNvSpPr txBox="1"/>
            <p:nvPr/>
          </p:nvSpPr>
          <p:spPr>
            <a:xfrm>
              <a:off x="1511417" y="4294860"/>
              <a:ext cx="553357" cy="39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zh-TW" sz="2800" dirty="0"/>
                <a:t>X3</a:t>
              </a:r>
              <a:endParaRPr lang="zh-TW" altLang="en-US" sz="2800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C124BB7-7099-4413-A9FC-FB0043A552F0}"/>
                </a:ext>
              </a:extLst>
            </p:cNvPr>
            <p:cNvSpPr/>
            <p:nvPr/>
          </p:nvSpPr>
          <p:spPr>
            <a:xfrm>
              <a:off x="1511417" y="2718705"/>
              <a:ext cx="553357" cy="3986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zh-TW" sz="2800" dirty="0"/>
                <a:t>X1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0E502A3-98A0-4742-B6DB-D1A5ACE84C1F}"/>
                </a:ext>
              </a:extLst>
            </p:cNvPr>
            <p:cNvSpPr/>
            <p:nvPr/>
          </p:nvSpPr>
          <p:spPr>
            <a:xfrm>
              <a:off x="1511417" y="3366228"/>
              <a:ext cx="5533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/>
                <a:t>X2</a:t>
              </a:r>
              <a:endParaRPr lang="zh-TW" altLang="en-US" sz="280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6A359CE-9E80-4386-91B6-05D73BC7C450}"/>
                </a:ext>
              </a:extLst>
            </p:cNvPr>
            <p:cNvSpPr/>
            <p:nvPr/>
          </p:nvSpPr>
          <p:spPr>
            <a:xfrm>
              <a:off x="9020512" y="3490750"/>
              <a:ext cx="359394" cy="3986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zh-TW" sz="2800" dirty="0"/>
                <a:t>Y</a:t>
              </a: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0396AEC4-9E5A-4F71-AA73-1914FBB8B070}"/>
                </a:ext>
              </a:extLst>
            </p:cNvPr>
            <p:cNvCxnSpPr/>
            <p:nvPr/>
          </p:nvCxnSpPr>
          <p:spPr>
            <a:xfrm>
              <a:off x="8096280" y="3642850"/>
              <a:ext cx="92423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DB55955-351E-40DC-B7F3-C3C2755DE505}"/>
              </a:ext>
            </a:extLst>
          </p:cNvPr>
          <p:cNvSpPr txBox="1"/>
          <p:nvPr/>
        </p:nvSpPr>
        <p:spPr>
          <a:xfrm>
            <a:off x="7934632" y="1417639"/>
            <a:ext cx="391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從錯誤中學習的演算法</a:t>
            </a:r>
          </a:p>
        </p:txBody>
      </p:sp>
    </p:spTree>
    <p:extLst>
      <p:ext uri="{BB962C8B-B14F-4D97-AF65-F5344CB8AC3E}">
        <p14:creationId xmlns:p14="http://schemas.microsoft.com/office/powerpoint/2010/main" val="1259422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F0404-ED1A-47C2-BFA7-3828D5C2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類神經網路的步驟</a:t>
            </a:r>
          </a:p>
        </p:txBody>
      </p:sp>
      <p:pic>
        <p:nvPicPr>
          <p:cNvPr id="18" name="圖片 17" descr="一張含有 螢幕擷取畫面, 時鐘 的圖片&#10;&#10;自動產生的描述">
            <a:extLst>
              <a:ext uri="{FF2B5EF4-FFF2-40B4-BE49-F238E27FC236}">
                <a16:creationId xmlns:a16="http://schemas.microsoft.com/office/drawing/2014/main" id="{7A96234D-6CBD-498F-B5B8-629C00AB2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" y="2009620"/>
            <a:ext cx="103155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81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1073116B-3F9A-454D-875A-5920F5615447}"/>
              </a:ext>
            </a:extLst>
          </p:cNvPr>
          <p:cNvGrpSpPr/>
          <p:nvPr/>
        </p:nvGrpSpPr>
        <p:grpSpPr>
          <a:xfrm>
            <a:off x="1314134" y="1586618"/>
            <a:ext cx="8883961" cy="4985521"/>
            <a:chOff x="1511417" y="1417639"/>
            <a:chExt cx="8883961" cy="4985521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3DBB194B-8D90-4E31-A7F3-1EA7491A3E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0959" y="1417639"/>
              <a:ext cx="6690082" cy="4985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443CB768-1A8D-4F81-A291-961F5A0AF630}"/>
                </a:ext>
              </a:extLst>
            </p:cNvPr>
            <p:cNvCxnSpPr/>
            <p:nvPr/>
          </p:nvCxnSpPr>
          <p:spPr>
            <a:xfrm>
              <a:off x="2064774" y="2713702"/>
              <a:ext cx="92423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E8892C55-601D-40B1-8FD3-6407D18F0033}"/>
                </a:ext>
              </a:extLst>
            </p:cNvPr>
            <p:cNvCxnSpPr/>
            <p:nvPr/>
          </p:nvCxnSpPr>
          <p:spPr>
            <a:xfrm>
              <a:off x="2064774" y="3642850"/>
              <a:ext cx="92423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9C1A89F6-FB18-49AC-AB20-88A69B4D7D00}"/>
                </a:ext>
              </a:extLst>
            </p:cNvPr>
            <p:cNvCxnSpPr/>
            <p:nvPr/>
          </p:nvCxnSpPr>
          <p:spPr>
            <a:xfrm>
              <a:off x="2064774" y="4601496"/>
              <a:ext cx="92423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E6E8664A-001E-4224-9EAA-CE245E3A760B}"/>
                </a:ext>
              </a:extLst>
            </p:cNvPr>
            <p:cNvSpPr txBox="1"/>
            <p:nvPr/>
          </p:nvSpPr>
          <p:spPr>
            <a:xfrm>
              <a:off x="1511417" y="4422680"/>
              <a:ext cx="553357" cy="39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zh-TW" sz="2800" dirty="0"/>
                <a:t>X3</a:t>
              </a:r>
              <a:endParaRPr lang="zh-TW" altLang="en-US" sz="2800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9A42BA1-DCF7-48BA-BD15-459933E1EFE6}"/>
                </a:ext>
              </a:extLst>
            </p:cNvPr>
            <p:cNvSpPr/>
            <p:nvPr/>
          </p:nvSpPr>
          <p:spPr>
            <a:xfrm>
              <a:off x="1511417" y="2600720"/>
              <a:ext cx="553357" cy="3986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zh-TW" sz="2800" dirty="0"/>
                <a:t>X1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8D50620-EF77-4DBD-9319-E1CB616592FE}"/>
                </a:ext>
              </a:extLst>
            </p:cNvPr>
            <p:cNvSpPr/>
            <p:nvPr/>
          </p:nvSpPr>
          <p:spPr>
            <a:xfrm>
              <a:off x="1511417" y="3366228"/>
              <a:ext cx="5533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/>
                <a:t>X2</a:t>
              </a:r>
              <a:endParaRPr lang="zh-TW" altLang="en-US" sz="2800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CDF270B-D37E-4851-B67F-FC595654D32A}"/>
                </a:ext>
              </a:extLst>
            </p:cNvPr>
            <p:cNvSpPr/>
            <p:nvPr/>
          </p:nvSpPr>
          <p:spPr>
            <a:xfrm>
              <a:off x="10035985" y="3428489"/>
              <a:ext cx="359393" cy="52322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TW" sz="2800" dirty="0"/>
                <a:t>Y</a:t>
              </a:r>
            </a:p>
          </p:txBody>
        </p:sp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FEB5570B-7E3E-40A0-99F3-D5FF4D1D33CF}"/>
                </a:ext>
              </a:extLst>
            </p:cNvPr>
            <p:cNvCxnSpPr/>
            <p:nvPr/>
          </p:nvCxnSpPr>
          <p:spPr>
            <a:xfrm>
              <a:off x="9111753" y="3642849"/>
              <a:ext cx="92423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472489F-9813-4699-8DFE-2E7032EE2F0F}"/>
              </a:ext>
            </a:extLst>
          </p:cNvPr>
          <p:cNvSpPr/>
          <p:nvPr/>
        </p:nvSpPr>
        <p:spPr>
          <a:xfrm>
            <a:off x="568200" y="395237"/>
            <a:ext cx="29742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計算輸入資料與權重</a:t>
            </a:r>
            <a:r>
              <a:rPr lang="en-US" altLang="zh-TW" sz="2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(weight)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相乘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總和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A8C3C435-FE2F-46EA-9683-728A1CF2EA8E}"/>
              </a:ext>
            </a:extLst>
          </p:cNvPr>
          <p:cNvCxnSpPr>
            <a:cxnSpLocks/>
          </p:cNvCxnSpPr>
          <p:nvPr/>
        </p:nvCxnSpPr>
        <p:spPr>
          <a:xfrm>
            <a:off x="2955873" y="1349344"/>
            <a:ext cx="1429314" cy="10988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C6138274-6528-4E24-BE16-6303347347F4}"/>
              </a:ext>
            </a:extLst>
          </p:cNvPr>
          <p:cNvSpPr/>
          <p:nvPr/>
        </p:nvSpPr>
        <p:spPr>
          <a:xfrm>
            <a:off x="4244437" y="157963"/>
            <a:ext cx="44866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sz="2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(Activation Function)</a:t>
            </a:r>
            <a:endParaRPr lang="en-US" altLang="zh-TW" sz="2800" dirty="0"/>
          </a:p>
          <a:p>
            <a:pPr algn="ctr"/>
            <a:r>
              <a:rPr lang="zh-TW" altLang="en-US" sz="2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計算輸出值 </a:t>
            </a:r>
            <a:r>
              <a:rPr lang="en-US" altLang="zh-TW" sz="2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(-1~1)</a:t>
            </a:r>
            <a:br>
              <a:rPr lang="zh-TW" altLang="en-US" sz="2800" dirty="0"/>
            </a:br>
            <a:endParaRPr lang="zh-TW" altLang="en-US" sz="2800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71B7AFD5-AE48-49C6-B404-F7AD70C33B1E}"/>
              </a:ext>
            </a:extLst>
          </p:cNvPr>
          <p:cNvCxnSpPr>
            <a:cxnSpLocks/>
          </p:cNvCxnSpPr>
          <p:nvPr/>
        </p:nvCxnSpPr>
        <p:spPr>
          <a:xfrm>
            <a:off x="5234691" y="1112070"/>
            <a:ext cx="1" cy="11296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122747B8-A4B8-4C48-8AED-5187B66B2B61}"/>
              </a:ext>
            </a:extLst>
          </p:cNvPr>
          <p:cNvSpPr/>
          <p:nvPr/>
        </p:nvSpPr>
        <p:spPr>
          <a:xfrm>
            <a:off x="9410757" y="2333746"/>
            <a:ext cx="2682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計算輸出結果與預期結果的差值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B76C4FC-8B33-48E9-996E-111648E1C8E1}"/>
              </a:ext>
            </a:extLst>
          </p:cNvPr>
          <p:cNvSpPr/>
          <p:nvPr/>
        </p:nvSpPr>
        <p:spPr>
          <a:xfrm>
            <a:off x="8871753" y="4649076"/>
            <a:ext cx="38948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透過反饋演算法</a:t>
            </a:r>
            <a:br>
              <a:rPr lang="zh-TW" altLang="en-US" sz="2800" dirty="0"/>
            </a:br>
            <a:r>
              <a:rPr lang="en-US" altLang="zh-TW" sz="2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(Back propagation)</a:t>
            </a:r>
            <a:br>
              <a:rPr lang="en-US" altLang="zh-TW" sz="2800" dirty="0"/>
            </a:br>
            <a:r>
              <a:rPr lang="zh-TW" altLang="en-US" sz="2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更新各節點權重值</a:t>
            </a:r>
            <a:endParaRPr lang="zh-TW" altLang="en-US" sz="2800" dirty="0"/>
          </a:p>
        </p:txBody>
      </p:sp>
      <p:sp>
        <p:nvSpPr>
          <p:cNvPr id="32" name="箭號: 弧形下彎 31">
            <a:extLst>
              <a:ext uri="{FF2B5EF4-FFF2-40B4-BE49-F238E27FC236}">
                <a16:creationId xmlns:a16="http://schemas.microsoft.com/office/drawing/2014/main" id="{2EF226E9-9DCD-4CA7-8DB0-39DA59561FB0}"/>
              </a:ext>
            </a:extLst>
          </p:cNvPr>
          <p:cNvSpPr/>
          <p:nvPr/>
        </p:nvSpPr>
        <p:spPr>
          <a:xfrm rot="7499301">
            <a:off x="7511450" y="4803898"/>
            <a:ext cx="1435035" cy="564782"/>
          </a:xfrm>
          <a:prstGeom prst="curved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箭號: 弧形下彎 32">
            <a:extLst>
              <a:ext uri="{FF2B5EF4-FFF2-40B4-BE49-F238E27FC236}">
                <a16:creationId xmlns:a16="http://schemas.microsoft.com/office/drawing/2014/main" id="{43551350-3856-433E-B4B9-9944255C494F}"/>
              </a:ext>
            </a:extLst>
          </p:cNvPr>
          <p:cNvSpPr/>
          <p:nvPr/>
        </p:nvSpPr>
        <p:spPr>
          <a:xfrm rot="10800000">
            <a:off x="5141478" y="5738756"/>
            <a:ext cx="1435035" cy="564782"/>
          </a:xfrm>
          <a:prstGeom prst="curved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箭號: 弧形下彎 33">
            <a:extLst>
              <a:ext uri="{FF2B5EF4-FFF2-40B4-BE49-F238E27FC236}">
                <a16:creationId xmlns:a16="http://schemas.microsoft.com/office/drawing/2014/main" id="{D94023C7-3F6E-458A-BCF6-EE1E831241A8}"/>
              </a:ext>
            </a:extLst>
          </p:cNvPr>
          <p:cNvSpPr/>
          <p:nvPr/>
        </p:nvSpPr>
        <p:spPr>
          <a:xfrm rot="12006836">
            <a:off x="3070125" y="5338798"/>
            <a:ext cx="1435035" cy="564782"/>
          </a:xfrm>
          <a:prstGeom prst="curved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81F92CA-1919-4EBF-A322-594E651B6D56}"/>
              </a:ext>
            </a:extLst>
          </p:cNvPr>
          <p:cNvSpPr txBox="1"/>
          <p:nvPr/>
        </p:nvSpPr>
        <p:spPr>
          <a:xfrm>
            <a:off x="10618955" y="3458183"/>
            <a:ext cx="1278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0~0.99</a:t>
            </a:r>
          </a:p>
          <a:p>
            <a:pPr algn="ctr"/>
            <a:r>
              <a:rPr lang="en-US" altLang="zh-TW" dirty="0"/>
              <a:t>-0.99~0.99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8B3F5C4-09B3-4FF0-8EC8-6858F5DAE1B1}"/>
              </a:ext>
            </a:extLst>
          </p:cNvPr>
          <p:cNvSpPr txBox="1"/>
          <p:nvPr/>
        </p:nvSpPr>
        <p:spPr>
          <a:xfrm>
            <a:off x="35695" y="3361122"/>
            <a:ext cx="1278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0~0.99</a:t>
            </a:r>
          </a:p>
          <a:p>
            <a:pPr algn="ctr"/>
            <a:r>
              <a:rPr lang="en-US" altLang="zh-TW" dirty="0"/>
              <a:t>-0.99~0.99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3455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4F9860-B9E4-42E3-AF99-D736E055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公式複雜到一堂課上不完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CA0148-0096-4264-B661-EB1281C5A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04" y="1659890"/>
            <a:ext cx="8362991" cy="470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24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95213E-A71E-477E-BCDC-20C156EBB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沒有說清楚的事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211F49-A81A-4E4C-A84E-85FCF23A0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1443836"/>
            <a:ext cx="10972800" cy="4927467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Q1</a:t>
            </a:r>
            <a:r>
              <a:rPr lang="zh-TW" altLang="en-US" dirty="0"/>
              <a:t>：輸出值介於</a:t>
            </a:r>
            <a:r>
              <a:rPr lang="en-US" altLang="zh-TW" dirty="0"/>
              <a:t>0~1</a:t>
            </a:r>
            <a:r>
              <a:rPr lang="zh-TW" altLang="en-US" dirty="0"/>
              <a:t>，要如何分出三個品種</a:t>
            </a:r>
            <a:r>
              <a:rPr lang="en-US" altLang="zh-TW" dirty="0"/>
              <a:t>?</a:t>
            </a:r>
            <a:br>
              <a:rPr lang="en-US" altLang="zh-TW" dirty="0"/>
            </a:br>
            <a:r>
              <a:rPr lang="en-US" altLang="zh-TW" dirty="0"/>
              <a:t>one-hot encoding</a:t>
            </a:r>
          </a:p>
          <a:p>
            <a:endParaRPr lang="en-US" altLang="zh-TW" dirty="0"/>
          </a:p>
          <a:p>
            <a:r>
              <a:rPr lang="en-US" altLang="zh-TW" dirty="0"/>
              <a:t>Q2</a:t>
            </a:r>
            <a:r>
              <a:rPr lang="zh-TW" altLang="en-US" dirty="0"/>
              <a:t>：</a:t>
            </a:r>
            <a:r>
              <a:rPr lang="en-US" altLang="zh-TW" dirty="0"/>
              <a:t>Activation Function</a:t>
            </a:r>
            <a:r>
              <a:rPr lang="zh-TW" altLang="en-US" dirty="0"/>
              <a:t>有哪些</a:t>
            </a:r>
            <a:r>
              <a:rPr lang="en-US" altLang="zh-TW" dirty="0"/>
              <a:t>?</a:t>
            </a:r>
            <a:br>
              <a:rPr lang="en-US" altLang="zh-TW" dirty="0"/>
            </a:br>
            <a:r>
              <a:rPr lang="en-US" altLang="zh-TW" dirty="0"/>
              <a:t>sigmoid, tanh, </a:t>
            </a:r>
            <a:r>
              <a:rPr lang="en-US" altLang="zh-TW" dirty="0" err="1"/>
              <a:t>ReLU</a:t>
            </a:r>
            <a:r>
              <a:rPr lang="en-US" altLang="zh-TW" dirty="0"/>
              <a:t> …</a:t>
            </a:r>
          </a:p>
          <a:p>
            <a:endParaRPr lang="en-US" altLang="zh-TW" dirty="0"/>
          </a:p>
          <a:p>
            <a:r>
              <a:rPr lang="en-US" altLang="zh-TW" dirty="0"/>
              <a:t>Q3</a:t>
            </a:r>
            <a:r>
              <a:rPr lang="zh-TW" altLang="en-US" dirty="0"/>
              <a:t>：</a:t>
            </a:r>
            <a:r>
              <a:rPr lang="en-US" altLang="zh-TW" dirty="0"/>
              <a:t>Back Propagation</a:t>
            </a:r>
            <a:r>
              <a:rPr lang="zh-TW" altLang="en-US" dirty="0"/>
              <a:t>如何運用偏微分的概念，更新神經元的權重值</a:t>
            </a:r>
            <a:r>
              <a:rPr lang="en-US" altLang="zh-TW" dirty="0"/>
              <a:t>(weight)?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F86E026-71ED-4774-9727-05F943EA7189}"/>
              </a:ext>
            </a:extLst>
          </p:cNvPr>
          <p:cNvSpPr/>
          <p:nvPr/>
        </p:nvSpPr>
        <p:spPr>
          <a:xfrm>
            <a:off x="893588" y="4315203"/>
            <a:ext cx="10559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2"/>
              </a:rPr>
              <a:t>https://missinglink.ai/guides/neural-network-concepts/7-types-neural-network-activation-functions-right/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9497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93CDDD-5E88-4A95-8538-A06A93EF7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如何儲存模型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7DFE547-B981-47B5-B4FD-23EA5700D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請參考</a:t>
            </a:r>
            <a:r>
              <a:rPr lang="en-US" altLang="zh-TW" dirty="0"/>
              <a:t>Lab02-03-ML_Proccedure.ipynb</a:t>
            </a:r>
            <a:r>
              <a:rPr lang="zh-TW" altLang="en-US" dirty="0"/>
              <a:t> 最後兩段</a:t>
            </a:r>
          </a:p>
        </p:txBody>
      </p:sp>
    </p:spTree>
    <p:extLst>
      <p:ext uri="{BB962C8B-B14F-4D97-AF65-F5344CB8AC3E}">
        <p14:creationId xmlns:p14="http://schemas.microsoft.com/office/powerpoint/2010/main" val="835767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88E64F0-D214-400B-AD4F-8C248F65F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實境應用</a:t>
            </a:r>
            <a:br>
              <a:rPr lang="en-US" altLang="zh-TW" dirty="0"/>
            </a:br>
            <a:r>
              <a:rPr lang="zh-TW" altLang="en-US" dirty="0"/>
              <a:t>預測酒的種類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B7A85C5-D222-4D36-883D-C0780F9776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0329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雲朵形 3">
            <a:extLst>
              <a:ext uri="{FF2B5EF4-FFF2-40B4-BE49-F238E27FC236}">
                <a16:creationId xmlns:a16="http://schemas.microsoft.com/office/drawing/2014/main" id="{0639CE0D-CDC8-480B-8DD1-B1C3F3FEB88B}"/>
              </a:ext>
            </a:extLst>
          </p:cNvPr>
          <p:cNvSpPr/>
          <p:nvPr/>
        </p:nvSpPr>
        <p:spPr>
          <a:xfrm>
            <a:off x="4345858" y="2057164"/>
            <a:ext cx="3500284" cy="2743672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zh-TW" altLang="en-US" sz="6600" b="1" dirty="0">
                <a:solidFill>
                  <a:srgbClr val="FF0000"/>
                </a:solidFill>
              </a:rPr>
              <a:t>資料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5" name="雲朵形 4">
            <a:extLst>
              <a:ext uri="{FF2B5EF4-FFF2-40B4-BE49-F238E27FC236}">
                <a16:creationId xmlns:a16="http://schemas.microsoft.com/office/drawing/2014/main" id="{5424776E-D28D-4C0F-9584-CAB4A8DC2F9D}"/>
              </a:ext>
            </a:extLst>
          </p:cNvPr>
          <p:cNvSpPr/>
          <p:nvPr/>
        </p:nvSpPr>
        <p:spPr>
          <a:xfrm>
            <a:off x="1278785" y="1286849"/>
            <a:ext cx="2782217" cy="1640475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zh-TW" altLang="en-US" sz="4400" b="1" dirty="0"/>
              <a:t>數字</a:t>
            </a:r>
            <a:endParaRPr lang="zh-TW" altLang="en-US" sz="4000" b="1" dirty="0"/>
          </a:p>
        </p:txBody>
      </p:sp>
      <p:sp>
        <p:nvSpPr>
          <p:cNvPr id="6" name="雲朵形 5">
            <a:extLst>
              <a:ext uri="{FF2B5EF4-FFF2-40B4-BE49-F238E27FC236}">
                <a16:creationId xmlns:a16="http://schemas.microsoft.com/office/drawing/2014/main" id="{B69D54A1-1541-4FCB-B626-43BFDC6F2A8C}"/>
              </a:ext>
            </a:extLst>
          </p:cNvPr>
          <p:cNvSpPr/>
          <p:nvPr/>
        </p:nvSpPr>
        <p:spPr>
          <a:xfrm>
            <a:off x="9818974" y="2574404"/>
            <a:ext cx="2097164" cy="140173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zh-TW" altLang="en-US" sz="3200" b="1" dirty="0"/>
              <a:t>訊息</a:t>
            </a:r>
          </a:p>
        </p:txBody>
      </p:sp>
      <p:sp>
        <p:nvSpPr>
          <p:cNvPr id="7" name="雲朵形 6">
            <a:extLst>
              <a:ext uri="{FF2B5EF4-FFF2-40B4-BE49-F238E27FC236}">
                <a16:creationId xmlns:a16="http://schemas.microsoft.com/office/drawing/2014/main" id="{EAE25C43-39AF-4C62-812B-40E98A37BFD4}"/>
              </a:ext>
            </a:extLst>
          </p:cNvPr>
          <p:cNvSpPr/>
          <p:nvPr/>
        </p:nvSpPr>
        <p:spPr>
          <a:xfrm>
            <a:off x="7970665" y="3930699"/>
            <a:ext cx="2782217" cy="1571006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zh-TW" altLang="en-US" sz="4400" b="1" dirty="0"/>
              <a:t>文字</a:t>
            </a:r>
            <a:endParaRPr lang="zh-TW" altLang="en-US" sz="4000" b="1" dirty="0"/>
          </a:p>
        </p:txBody>
      </p:sp>
      <p:sp>
        <p:nvSpPr>
          <p:cNvPr id="8" name="雲朵形 7">
            <a:extLst>
              <a:ext uri="{FF2B5EF4-FFF2-40B4-BE49-F238E27FC236}">
                <a16:creationId xmlns:a16="http://schemas.microsoft.com/office/drawing/2014/main" id="{BFE10084-E6E5-4916-9EC6-A43B34D85A21}"/>
              </a:ext>
            </a:extLst>
          </p:cNvPr>
          <p:cNvSpPr/>
          <p:nvPr/>
        </p:nvSpPr>
        <p:spPr>
          <a:xfrm>
            <a:off x="3749981" y="205944"/>
            <a:ext cx="2346020" cy="1401737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zh-TW" altLang="en-US" sz="3200" b="1" dirty="0"/>
              <a:t>自然界</a:t>
            </a:r>
          </a:p>
        </p:txBody>
      </p:sp>
      <p:sp>
        <p:nvSpPr>
          <p:cNvPr id="9" name="雲朵形 8">
            <a:extLst>
              <a:ext uri="{FF2B5EF4-FFF2-40B4-BE49-F238E27FC236}">
                <a16:creationId xmlns:a16="http://schemas.microsoft.com/office/drawing/2014/main" id="{AE1E8EFB-476C-4CE2-8D76-EC97528C85A4}"/>
              </a:ext>
            </a:extLst>
          </p:cNvPr>
          <p:cNvSpPr/>
          <p:nvPr/>
        </p:nvSpPr>
        <p:spPr>
          <a:xfrm>
            <a:off x="323874" y="3203787"/>
            <a:ext cx="2346020" cy="1401737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zh-TW" altLang="en-US" sz="3200" b="1" dirty="0"/>
              <a:t>年齡</a:t>
            </a:r>
          </a:p>
        </p:txBody>
      </p:sp>
      <p:sp>
        <p:nvSpPr>
          <p:cNvPr id="10" name="雲朵形 9">
            <a:extLst>
              <a:ext uri="{FF2B5EF4-FFF2-40B4-BE49-F238E27FC236}">
                <a16:creationId xmlns:a16="http://schemas.microsoft.com/office/drawing/2014/main" id="{A8E1D541-D435-426B-A44F-19DF6FE3DBCA}"/>
              </a:ext>
            </a:extLst>
          </p:cNvPr>
          <p:cNvSpPr/>
          <p:nvPr/>
        </p:nvSpPr>
        <p:spPr>
          <a:xfrm>
            <a:off x="109824" y="5180269"/>
            <a:ext cx="2346020" cy="1401737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zh-TW" altLang="en-US" sz="3200" b="1" dirty="0"/>
              <a:t>圖片</a:t>
            </a:r>
          </a:p>
        </p:txBody>
      </p:sp>
      <p:sp>
        <p:nvSpPr>
          <p:cNvPr id="11" name="雲朵形 10">
            <a:extLst>
              <a:ext uri="{FF2B5EF4-FFF2-40B4-BE49-F238E27FC236}">
                <a16:creationId xmlns:a16="http://schemas.microsoft.com/office/drawing/2014/main" id="{27EEB2F8-976E-49C8-944A-D39D6D7C9FD6}"/>
              </a:ext>
            </a:extLst>
          </p:cNvPr>
          <p:cNvSpPr/>
          <p:nvPr/>
        </p:nvSpPr>
        <p:spPr>
          <a:xfrm>
            <a:off x="6969128" y="5456263"/>
            <a:ext cx="2003073" cy="140173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zh-TW" altLang="en-US" sz="3200" b="1" dirty="0"/>
              <a:t>文章</a:t>
            </a:r>
          </a:p>
        </p:txBody>
      </p:sp>
      <p:sp>
        <p:nvSpPr>
          <p:cNvPr id="12" name="雲朵形 11">
            <a:extLst>
              <a:ext uri="{FF2B5EF4-FFF2-40B4-BE49-F238E27FC236}">
                <a16:creationId xmlns:a16="http://schemas.microsoft.com/office/drawing/2014/main" id="{A379105C-8ADC-4D80-A3D6-A3D595B0F2CC}"/>
              </a:ext>
            </a:extLst>
          </p:cNvPr>
          <p:cNvSpPr/>
          <p:nvPr/>
        </p:nvSpPr>
        <p:spPr>
          <a:xfrm>
            <a:off x="186581" y="310117"/>
            <a:ext cx="1734816" cy="1044122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zh-TW" altLang="en-US" sz="3200" b="1" dirty="0"/>
              <a:t>長寬</a:t>
            </a:r>
          </a:p>
        </p:txBody>
      </p:sp>
      <p:sp>
        <p:nvSpPr>
          <p:cNvPr id="13" name="雲朵形 12">
            <a:extLst>
              <a:ext uri="{FF2B5EF4-FFF2-40B4-BE49-F238E27FC236}">
                <a16:creationId xmlns:a16="http://schemas.microsoft.com/office/drawing/2014/main" id="{8217B3C7-4CB4-49EB-A8B8-4B22335BDE98}"/>
              </a:ext>
            </a:extLst>
          </p:cNvPr>
          <p:cNvSpPr/>
          <p:nvPr/>
        </p:nvSpPr>
        <p:spPr>
          <a:xfrm>
            <a:off x="9875868" y="5306392"/>
            <a:ext cx="2003073" cy="140173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zh-TW" altLang="en-US" sz="3200" b="1" dirty="0"/>
              <a:t>情緒</a:t>
            </a:r>
            <a:endParaRPr lang="zh-TW" altLang="en-US" sz="2800" b="1" dirty="0"/>
          </a:p>
        </p:txBody>
      </p:sp>
      <p:sp>
        <p:nvSpPr>
          <p:cNvPr id="15" name="雲朵形 14">
            <a:extLst>
              <a:ext uri="{FF2B5EF4-FFF2-40B4-BE49-F238E27FC236}">
                <a16:creationId xmlns:a16="http://schemas.microsoft.com/office/drawing/2014/main" id="{32023496-741B-4C71-9706-0BE397FDC2EB}"/>
              </a:ext>
            </a:extLst>
          </p:cNvPr>
          <p:cNvSpPr/>
          <p:nvPr/>
        </p:nvSpPr>
        <p:spPr>
          <a:xfrm>
            <a:off x="9377369" y="379347"/>
            <a:ext cx="2187833" cy="140173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zh-TW" altLang="en-US" sz="3200" b="1" dirty="0"/>
              <a:t>商店</a:t>
            </a:r>
          </a:p>
        </p:txBody>
      </p:sp>
      <p:sp>
        <p:nvSpPr>
          <p:cNvPr id="16" name="雲朵形 15">
            <a:extLst>
              <a:ext uri="{FF2B5EF4-FFF2-40B4-BE49-F238E27FC236}">
                <a16:creationId xmlns:a16="http://schemas.microsoft.com/office/drawing/2014/main" id="{03FCDAD2-9130-42E3-823B-86F1AC952990}"/>
              </a:ext>
            </a:extLst>
          </p:cNvPr>
          <p:cNvSpPr/>
          <p:nvPr/>
        </p:nvSpPr>
        <p:spPr>
          <a:xfrm>
            <a:off x="2565180" y="4283233"/>
            <a:ext cx="2346020" cy="1401737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zh-TW" altLang="en-US" sz="3200" b="1" dirty="0"/>
              <a:t>收入</a:t>
            </a:r>
          </a:p>
        </p:txBody>
      </p:sp>
      <p:sp>
        <p:nvSpPr>
          <p:cNvPr id="17" name="雲朵形 16">
            <a:extLst>
              <a:ext uri="{FF2B5EF4-FFF2-40B4-BE49-F238E27FC236}">
                <a16:creationId xmlns:a16="http://schemas.microsoft.com/office/drawing/2014/main" id="{56C05D63-3A43-427A-BA89-E58B13400D54}"/>
              </a:ext>
            </a:extLst>
          </p:cNvPr>
          <p:cNvSpPr/>
          <p:nvPr/>
        </p:nvSpPr>
        <p:spPr>
          <a:xfrm>
            <a:off x="8130998" y="1735642"/>
            <a:ext cx="2003073" cy="140173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zh-TW" altLang="en-US" sz="3200" b="1" dirty="0"/>
              <a:t>國家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0261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37D4B4-926F-4CA9-80E9-F83E401C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分類器與迴歸器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55D8A7E-73B3-4D34-B91C-F8DB18401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依照演算法的用途來區分</a:t>
            </a:r>
            <a:endParaRPr lang="en-US" altLang="zh-TW" dirty="0"/>
          </a:p>
          <a:p>
            <a:r>
              <a:rPr lang="zh-TW" altLang="en-US" dirty="0"/>
              <a:t>一種演算法可以用來分類也可做迴歸分析</a:t>
            </a:r>
          </a:p>
        </p:txBody>
      </p:sp>
    </p:spTree>
    <p:extLst>
      <p:ext uri="{BB962C8B-B14F-4D97-AF65-F5344CB8AC3E}">
        <p14:creationId xmlns:p14="http://schemas.microsoft.com/office/powerpoint/2010/main" val="3988302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0941B4D-5A08-40D9-AFEE-E44F8A22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分類器與迴歸器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75F3C33-25BC-46D9-8509-8CEC0EB7F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分類器：預測一筆資料的種類　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　貼標籤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/>
            <a:r>
              <a:rPr lang="zh-TW" altLang="en-US" dirty="0">
                <a:sym typeface="Wingdings" panose="05000000000000000000" pitchFamily="2" charset="2"/>
              </a:rPr>
              <a:t>品種、種類、會不會購買</a:t>
            </a:r>
            <a:r>
              <a:rPr lang="en-US" altLang="zh-TW" dirty="0">
                <a:sym typeface="Wingdings" panose="05000000000000000000" pitchFamily="2" charset="2"/>
              </a:rPr>
              <a:t>…</a:t>
            </a:r>
          </a:p>
          <a:p>
            <a:pPr lvl="1"/>
            <a:endParaRPr lang="en-US" altLang="zh-TW" dirty="0">
              <a:sym typeface="Wingdings" panose="05000000000000000000" pitchFamily="2" charset="2"/>
            </a:endParaRPr>
          </a:p>
          <a:p>
            <a:r>
              <a:rPr lang="zh-TW" altLang="en-US" dirty="0">
                <a:sym typeface="Wingdings" panose="05000000000000000000" pitchFamily="2" charset="2"/>
              </a:rPr>
              <a:t>迴歸器：預測一個趨勢、一個數值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/>
            <a:r>
              <a:rPr lang="en-US" altLang="zh-TW" dirty="0">
                <a:sym typeface="Wingdings" panose="05000000000000000000" pitchFamily="2" charset="2"/>
              </a:rPr>
              <a:t>Ex:</a:t>
            </a:r>
            <a:r>
              <a:rPr lang="zh-TW" altLang="en-US" dirty="0">
                <a:sym typeface="Wingdings" panose="05000000000000000000" pitchFamily="2" charset="2"/>
              </a:rPr>
              <a:t>股票、房價、學習成績</a:t>
            </a:r>
            <a:r>
              <a:rPr lang="en-US" altLang="zh-TW" dirty="0">
                <a:sym typeface="Wingdings" panose="05000000000000000000" pitchFamily="2" charset="2"/>
              </a:rPr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8611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88E64F0-D214-400B-AD4F-8C248F65F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實境應用</a:t>
            </a:r>
            <a:br>
              <a:rPr lang="en-US" altLang="zh-TW" dirty="0"/>
            </a:br>
            <a:r>
              <a:rPr lang="zh-TW" altLang="en-US" dirty="0"/>
              <a:t>波士頓的房價是多少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B7A85C5-D222-4D36-883D-C0780F9776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2651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DE77AF-C09B-48CD-B836-059C32491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繪製房價的關聯圖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DB391C-03C4-4000-8307-B44C1F650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找出決定房價的關鍵因素</a:t>
            </a:r>
          </a:p>
        </p:txBody>
      </p:sp>
    </p:spTree>
    <p:extLst>
      <p:ext uri="{BB962C8B-B14F-4D97-AF65-F5344CB8AC3E}">
        <p14:creationId xmlns:p14="http://schemas.microsoft.com/office/powerpoint/2010/main" val="2147141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0EFFA8E-CE38-4FBF-AC19-209AFA40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36280"/>
            <a:ext cx="10972800" cy="1143000"/>
          </a:xfrm>
        </p:spPr>
        <p:txBody>
          <a:bodyPr/>
          <a:lstStyle/>
          <a:p>
            <a:r>
              <a:rPr lang="zh-TW" altLang="en-US" dirty="0"/>
              <a:t>資料、數據可以做什麼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BEBCF96-8A4A-4D06-9C9D-6D3E0FFC0DD1}"/>
              </a:ext>
            </a:extLst>
          </p:cNvPr>
          <p:cNvSpPr txBox="1"/>
          <p:nvPr/>
        </p:nvSpPr>
        <p:spPr>
          <a:xfrm>
            <a:off x="3040283" y="3255650"/>
            <a:ext cx="6111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FF0000"/>
                </a:solidFill>
              </a:rPr>
              <a:t>幫助我們了解世界的樣貌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02E8ABF-30C4-4637-93A8-F637469B2F80}"/>
              </a:ext>
            </a:extLst>
          </p:cNvPr>
          <p:cNvSpPr txBox="1"/>
          <p:nvPr/>
        </p:nvSpPr>
        <p:spPr>
          <a:xfrm>
            <a:off x="2808168" y="4613834"/>
            <a:ext cx="65756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>
                    <a:lumMod val="65000"/>
                  </a:schemeClr>
                </a:solidFill>
              </a:rPr>
              <a:t>用科學方法分析資料，</a:t>
            </a:r>
            <a:br>
              <a:rPr lang="en-US" altLang="zh-TW" sz="40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zh-TW" altLang="en-US" sz="4000" b="1" dirty="0">
                <a:solidFill>
                  <a:schemeClr val="bg1">
                    <a:lumMod val="65000"/>
                  </a:schemeClr>
                </a:solidFill>
              </a:rPr>
              <a:t>幫助我們完成不可思議的事。</a:t>
            </a:r>
          </a:p>
        </p:txBody>
      </p:sp>
    </p:spTree>
    <p:extLst>
      <p:ext uri="{BB962C8B-B14F-4D97-AF65-F5344CB8AC3E}">
        <p14:creationId xmlns:p14="http://schemas.microsoft.com/office/powerpoint/2010/main" val="379996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B60CE95-7D08-477F-B8B7-979E39E40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環境設定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7C2B7FA-B996-43F6-9CF3-C0D372817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Anaconda 3.7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3179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FC0904C-3EC6-4075-9AD4-7D2085C04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81" y="490108"/>
            <a:ext cx="11976838" cy="6028679"/>
          </a:xfrm>
        </p:spPr>
        <p:txBody>
          <a:bodyPr/>
          <a:lstStyle/>
          <a:p>
            <a:r>
              <a:rPr lang="zh-TW" altLang="en-US" dirty="0"/>
              <a:t>安裝 </a:t>
            </a:r>
            <a:r>
              <a:rPr lang="en-US" altLang="zh-TW" dirty="0"/>
              <a:t>Anaconda</a:t>
            </a:r>
          </a:p>
          <a:p>
            <a:pPr lvl="1"/>
            <a:r>
              <a:rPr lang="en-US" altLang="zh-TW" dirty="0">
                <a:hlinkClick r:id="rId2"/>
              </a:rPr>
              <a:t>https://hackmd.io/lko7dR0TQ1-3CvSr3hQgTg?view</a:t>
            </a:r>
            <a:endParaRPr lang="en-US" altLang="zh-TW" dirty="0"/>
          </a:p>
          <a:p>
            <a:pPr lvl="1"/>
            <a:r>
              <a:rPr lang="zh-TW" altLang="en-US" dirty="0"/>
              <a:t>其中包含</a:t>
            </a:r>
            <a:r>
              <a:rPr lang="en-US" altLang="zh-TW" dirty="0"/>
              <a:t>Spyder,</a:t>
            </a:r>
            <a:r>
              <a:rPr lang="zh-TW" altLang="en-US" dirty="0"/>
              <a:t> </a:t>
            </a:r>
            <a:r>
              <a:rPr lang="en-US" altLang="zh-TW" dirty="0" err="1"/>
              <a:t>Jupyter</a:t>
            </a:r>
            <a:r>
              <a:rPr lang="zh-TW" altLang="en-US" dirty="0"/>
              <a:t>等開發軟體，還有</a:t>
            </a:r>
            <a:r>
              <a:rPr lang="en-US" altLang="zh-TW" dirty="0" err="1"/>
              <a:t>sklearn</a:t>
            </a:r>
            <a:r>
              <a:rPr lang="zh-TW" altLang="en-US" dirty="0"/>
              <a:t>等機器學習套件。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安裝</a:t>
            </a:r>
            <a:r>
              <a:rPr lang="en-US" altLang="zh-TW" dirty="0" err="1"/>
              <a:t>pygame</a:t>
            </a:r>
            <a:endParaRPr lang="zh-TW" alt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68901F1-46B4-459B-88CF-7DBE13506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5" y="4617676"/>
            <a:ext cx="6154994" cy="1172096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rgbClr val="333333"/>
                </a:solidFill>
                <a:latin typeface="Arial Unicode MS"/>
                <a:ea typeface="Menlo"/>
              </a:rPr>
              <a:t>pip install </a:t>
            </a:r>
            <a:r>
              <a:rPr lang="en-US" altLang="zh-TW" sz="2400" dirty="0" err="1">
                <a:solidFill>
                  <a:srgbClr val="333333"/>
                </a:solidFill>
                <a:latin typeface="Arial Unicode MS"/>
                <a:ea typeface="Menlo"/>
              </a:rPr>
              <a:t>pygame</a:t>
            </a:r>
            <a:endParaRPr lang="en-US" altLang="zh-TW" sz="2400" dirty="0">
              <a:solidFill>
                <a:srgbClr val="333333"/>
              </a:solidFill>
              <a:latin typeface="Arial Unicode MS"/>
              <a:ea typeface="Menlo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rgbClr val="333333"/>
                </a:solidFill>
                <a:latin typeface="Arial Unicode MS"/>
                <a:ea typeface="Menlo"/>
              </a:rPr>
              <a:t>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Menlo"/>
              </a:rPr>
              <a:t>python3 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  <a:ea typeface="Menlo"/>
              </a:rPr>
              <a:t>-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Menlo"/>
              </a:rPr>
              <a:t>m pip install 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  <a:ea typeface="Menlo"/>
              </a:rPr>
              <a:t>-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Menlo"/>
              </a:rPr>
              <a:t>U pygame 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  <a:ea typeface="Menlo"/>
              </a:rPr>
              <a:t>--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Menlo"/>
              </a:rPr>
              <a:t>user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305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97D8E9-C6A9-4E5C-9D7F-AC4A6D01A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66917"/>
            <a:ext cx="10363200" cy="2139798"/>
          </a:xfrm>
        </p:spPr>
        <p:txBody>
          <a:bodyPr/>
          <a:lstStyle/>
          <a:p>
            <a:r>
              <a:rPr lang="zh-TW" altLang="en-US" sz="6000" dirty="0"/>
              <a:t>資料剖析 </a:t>
            </a:r>
            <a:br>
              <a:rPr lang="en-US" altLang="zh-TW" sz="6000" dirty="0"/>
            </a:br>
            <a:r>
              <a:rPr lang="zh-TW" altLang="en-US" sz="6000" dirty="0"/>
              <a:t>漂亮的鳶尾花</a:t>
            </a:r>
            <a:r>
              <a:rPr lang="en-US" altLang="zh-TW" sz="6000" dirty="0"/>
              <a:t> </a:t>
            </a:r>
            <a:br>
              <a:rPr lang="en-US" altLang="zh-TW" sz="6000" dirty="0"/>
            </a:br>
            <a:endParaRPr lang="zh-TW" altLang="en-US" dirty="0"/>
          </a:p>
        </p:txBody>
      </p:sp>
      <p:pic>
        <p:nvPicPr>
          <p:cNvPr id="5" name="圖片 4" descr="一張含有 植物, 花 的圖片&#10;&#10;自動產生的描述">
            <a:hlinkClick r:id="rId2"/>
            <a:extLst>
              <a:ext uri="{FF2B5EF4-FFF2-40B4-BE49-F238E27FC236}">
                <a16:creationId xmlns:a16="http://schemas.microsoft.com/office/drawing/2014/main" id="{AA0E99FA-B927-4254-B136-2C952D16C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87969" y="2513425"/>
            <a:ext cx="6712186" cy="4467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4436926"/>
      </p:ext>
    </p:extLst>
  </p:cSld>
  <p:clrMapOvr>
    <a:masterClrMapping/>
  </p:clrMapOvr>
</p:sld>
</file>

<file path=ppt/theme/theme1.xml><?xml version="1.0" encoding="utf-8"?>
<a:theme xmlns:a="http://schemas.openxmlformats.org/drawingml/2006/main" name="20058-cub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 Light / 微軟正黑體">
      <a:majorFont>
        <a:latin typeface="Calibri Light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28-3d-cubes-powerpoint-template.potx" id="{31EC4B10-1AC8-4272-9787-5C7F5B142AAC}" vid="{C9938D3F-E61D-44C8-8929-DB1180B8F92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PyGame_Lesson1_AngryBird</Template>
  <TotalTime>5771</TotalTime>
  <Words>1450</Words>
  <Application>Microsoft Office PowerPoint</Application>
  <PresentationFormat>寬螢幕</PresentationFormat>
  <Paragraphs>211</Paragraphs>
  <Slides>53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65" baseType="lpstr">
      <vt:lpstr>Arial Unicode MS</vt:lpstr>
      <vt:lpstr>medium-content-title-font</vt:lpstr>
      <vt:lpstr>Menlo</vt:lpstr>
      <vt:lpstr>微軟正黑體</vt:lpstr>
      <vt:lpstr>新細明體</vt:lpstr>
      <vt:lpstr>標楷體</vt:lpstr>
      <vt:lpstr>Arial</vt:lpstr>
      <vt:lpstr>Calibri</vt:lpstr>
      <vt:lpstr>Microsoft New Tai Lue</vt:lpstr>
      <vt:lpstr>Times New Roman</vt:lpstr>
      <vt:lpstr>Wingdings</vt:lpstr>
      <vt:lpstr>20058-cubes</vt:lpstr>
      <vt:lpstr>專案導向機器學習</vt:lpstr>
      <vt:lpstr>Demo</vt:lpstr>
      <vt:lpstr>課程地圖</vt:lpstr>
      <vt:lpstr>資料中的科學</vt:lpstr>
      <vt:lpstr>PowerPoint 簡報</vt:lpstr>
      <vt:lpstr>資料、數據可以做什麼?</vt:lpstr>
      <vt:lpstr>環境設定</vt:lpstr>
      <vt:lpstr>PowerPoint 簡報</vt:lpstr>
      <vt:lpstr>資料剖析  漂亮的鳶尾花  </vt:lpstr>
      <vt:lpstr>資料閱讀：Iris (鳶尾花)</vt:lpstr>
      <vt:lpstr>程式實作 Lab01 </vt:lpstr>
      <vt:lpstr>練習1</vt:lpstr>
      <vt:lpstr>Q:如何分辨鳶尾花的品種?</vt:lpstr>
      <vt:lpstr>使用目測法</vt:lpstr>
      <vt:lpstr>Q:如何用資料分辨品種?</vt:lpstr>
      <vt:lpstr>機器學習大觀園</vt:lpstr>
      <vt:lpstr>PowerPoint 簡報</vt:lpstr>
      <vt:lpstr>Decision Tree</vt:lpstr>
      <vt:lpstr>Decision Tree</vt:lpstr>
      <vt:lpstr>生活案例：硬幣分類器</vt:lpstr>
      <vt:lpstr>程式實作 Lab02-1 </vt:lpstr>
      <vt:lpstr>機器學習的旅程</vt:lpstr>
      <vt:lpstr>機器學習的旅程</vt:lpstr>
      <vt:lpstr>Q：決策樹不是完美的，其中還有什麼問題?</vt:lpstr>
      <vt:lpstr>沒有說清楚的事</vt:lpstr>
      <vt:lpstr>換個角度想 點的位置是否有什麼玄機?</vt:lpstr>
      <vt:lpstr>KNN　(K Nearest Neighbor)</vt:lpstr>
      <vt:lpstr>如何使用KNN模型?</vt:lpstr>
      <vt:lpstr>程式實作 Lab02-2 </vt:lpstr>
      <vt:lpstr>Q 要怎麼比較兩種數學模型?</vt:lpstr>
      <vt:lpstr>練習：用DT與KNN蒐集10次訓練結果，並繪製折線圖。</vt:lpstr>
      <vt:lpstr>PowerPoint 簡報</vt:lpstr>
      <vt:lpstr>重新思考： 可以用幾條線來分類資料嗎?</vt:lpstr>
      <vt:lpstr>Support Vector Machine</vt:lpstr>
      <vt:lpstr>SVM</vt:lpstr>
      <vt:lpstr>如何使用SVM模型?</vt:lpstr>
      <vt:lpstr>Nonlinear case :</vt:lpstr>
      <vt:lpstr>Mapping to higher dimension</vt:lpstr>
      <vt:lpstr>Mapping to higher dimension</vt:lpstr>
      <vt:lpstr>Mapping to higher dimension</vt:lpstr>
      <vt:lpstr>沒有說清楚的事</vt:lpstr>
      <vt:lpstr>機器學習的黑箱-類神經網路</vt:lpstr>
      <vt:lpstr>類神經網絡(Neural Network)</vt:lpstr>
      <vt:lpstr>類神經網路的步驟</vt:lpstr>
      <vt:lpstr>PowerPoint 簡報</vt:lpstr>
      <vt:lpstr>公式複雜到一堂課上不完</vt:lpstr>
      <vt:lpstr>沒有說清楚的事</vt:lpstr>
      <vt:lpstr>如何儲存模型</vt:lpstr>
      <vt:lpstr>實境應用 預測酒的種類</vt:lpstr>
      <vt:lpstr>分類器與迴歸器</vt:lpstr>
      <vt:lpstr>分類器與迴歸器</vt:lpstr>
      <vt:lpstr>實境應用 波士頓的房價是多少?</vt:lpstr>
      <vt:lpstr>繪製房價的關聯圖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PTWA</dc:creator>
  <cp:lastModifiedBy>Kylin</cp:lastModifiedBy>
  <cp:revision>388</cp:revision>
  <dcterms:created xsi:type="dcterms:W3CDTF">2019-10-14T02:28:14Z</dcterms:created>
  <dcterms:modified xsi:type="dcterms:W3CDTF">2020-02-06T04:16:21Z</dcterms:modified>
</cp:coreProperties>
</file>